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8288000" cy="10287000"/>
  <p:notesSz cx="6858000" cy="9144000"/>
  <p:embeddedFontLst>
    <p:embeddedFont>
      <p:font typeface="DM Sans" pitchFamily="2" charset="0"/>
      <p:regular r:id="rId47"/>
    </p:embeddedFont>
    <p:embeddedFont>
      <p:font typeface="DM Sans Bold" charset="0"/>
      <p:regular r:id="rId48"/>
    </p:embeddedFont>
    <p:embeddedFont>
      <p:font typeface="DM Sans Bold Italics" panose="020B0604020202020204" charset="0"/>
      <p:regular r:id="rId49"/>
    </p:embeddedFont>
    <p:embeddedFont>
      <p:font typeface="Franklin Gothic Book" panose="020B0503020102020204" pitchFamily="34" charset="0"/>
      <p:regular r:id="rId50"/>
      <p:italic r:id="rId51"/>
    </p:embeddedFont>
    <p:embeddedFont>
      <p:font typeface="Kapsalon" panose="020B0604020202020204" charset="0"/>
      <p:regular r:id="rId52"/>
    </p:embeddedFont>
    <p:embeddedFont>
      <p:font typeface="Rockwell" panose="02060603020205020403" pitchFamily="18" charset="0"/>
      <p:regular r:id="rId53"/>
      <p:bold r:id="rId54"/>
      <p:italic r:id="rId55"/>
      <p:boldItalic r:id="rId56"/>
    </p:embeddedFont>
    <p:embeddedFont>
      <p:font typeface="Shadows Into Light Two" panose="02000506000000020004" pitchFamily="2" charset="0"/>
      <p:regular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A7A7"/>
    <a:srgbClr val="C0F0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1" d="100"/>
          <a:sy n="71" d="100"/>
        </p:scale>
        <p:origin x="7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21.05.2024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Beef and Dairy animals are often confused.  They are both cattle, but have different purposes and different body structure.  Beef cattle are raised to provide meat.  Dairy cattle are raised to primarily provide milk.  When dairy cattle “retire” or quit producing milk, they provide beef, too.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Breeds are cattle of the same background and have similar characteristics, like color.  There are over 70 different breeds of cattle.  There are red, yellow, black, white, and gray cattle. Some have horns, but most do not.  Cattle without horns are called “polled”. When you say “cow”, children often think of black and white spotted cattle which are the Holstein dairy breed.  That is one type, but there are hundreds of different colors of cattle.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Some breeds have the genetics to grow larger than others. Some cattle have horns, but most do not (cattle without horns are called “polled”)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Dairy cows have a different body shape than beef cows.  They have a bigger udder to give milk.  Dairy cattle are not just black and white.  They have many colors, too.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many of you would it take to equal an 80 pound calf? The calf will try to walk soon after it is born so that it can eat.  Their legs are very wobbly because they have never walked before.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Nursing is drinking milk from the cow’s udder.  The udder is a part of the female body and provides healthy milk to its babies.  A calf will nurse from its mother several times throughout the day and night.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Heifers are young females with no babies; they are like teenagers.  Cows are mothers. It takes 9 months for a calf to be born.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By watching its mother, a calf learns to eat grass and hay and drink water.  Weaning occurs when calves are eating on their own.  Weaning separates the cow from her calf so the calf can eat more food and grow.  The calf usually weighs between 500 –600 lbs at weaning.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Bulls are fathers. Steers are young males who are growing but have been neutered so they cannot be fathers.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Cattle producers must be efficient to stay in business.  This requires proper feeding, care, handling, and health maintenance – which sometimes means shots.  It is important to take care of health problems when they occur so the sick animal does not make the rest of the herd sick, too.  A herd is a group of cattle that are in the same pen or on the same farm.  Animals get vaccinations to prevent them from getting sick, just like you did before starting Kindergarten.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Even with all of the things farmers do to care for animals, sometimes they get sick. Veterinarians are animal doctors who diagnose and treat diseases and injuries to animals.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Pasture is grass in a field grown specifically for animal use.  Cattle graze on land that can’t be used for other food production because it is too steep or hilly, or too dry or too rocky for growing crops.  Animals are the perfect use for it!  Cattle grazing helps keep the weeds from growing.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cattle are properly grazed, they benefit the land by loosening the soil when they walk on it.  This allows more oxygen to enter the soil, helping grasses and plants grow better.  Cattle also provide a natural fertilizer to the soil in the form of manure for the soil, its plants and grasses.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About 1.2 billion acres of land in the US fall into grazing land – one half the size of the United States.  At least 90% of those acres are covered with grass.  Indigestible by humans, grass can by digested by cattle, which in turn becomes beef and dairy products.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many of you have seen bales of hay in fields before? June, July and August is hay time on most cattle farms.  Hay is long grass such as alfalfa that have been cut and dried to use as animal feed.  Farmers cut the grass with a  big mower and leave it to dry in the field for about two days.  The dry hay is bundled into bales and stored in the barn. Round/Large bales weigh about one thousand pounds. A round/large bale is enough hay for a couple of days.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RUMEN is one part of the cow’s four part stomach.  It can digest things like hay and grass that humans cannot. When cattle are in the pasture, sometimes it looks like they are chewing gum.  Really, cattle are chewing their cud.  This is regurgitated food that they continue to chew so that their special stomach can digest it. Chewing their food again helps them digest the grass and hay.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Examples include corn gluten which is leftover from ethanol production, potato skins, fruit pits, almond hulls, and sugar beet pulp.  This greatly reduces the amount of waste that goes into our landfills. They turn these products into protein (beef) for humans.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sun, soil, and rain help or are natural resources for hay and grains grow.  Cattle eat renewable resources like grass and turn them into meat, milk, and other products for humans.  Waste from cattle (manure) is applied back to the soil to give the soil nutrients to grow plants.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Livestock is a term used for farm animals such as cattle, sheep, hogs, horses, etc.  After calves are weaned, they go to a feedlot to eat more and grow bigger. Have any of you seen corn growing in the fields along the road?  That corn is grown to feed animals, like cattle.  It is harvested by the combine and then ground up for cattle to eat as grain.  The corn that cattle eat is not like the sweetcorn that humans eat.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Co-products are produced during the process of getting another product.  Ethanol is the product in focus, but distillers grains are produced in the process, and have been found to be a very cheap feed source for livestock.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Cattle receive large amounts of protein, fiber, and vitamins from distillers grains(DG).  DGs have a very sweet taste, so cattle love it.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Cattle have a special coat of hair that protects them all year long.  In the winter, their hair grows longer and is thicker to protect them from the cold temperatures and snow.  And in the summer, their hair keeps them cool from the sun and warm temperatures.  It is important for cattle to have protection from some of the weather elements.  That is why there are trees, windbreaks and barns for the cattle to protect them from snow, wind, rain, and the sun.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feedlots, cattle are generally placed in open pens, with lots of space, dry resting areas, adequate water at all times and feed regularly. There is shelter behind the cattle for protection from the weather.  Cattle eat hay and grain.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much do you weigh?  How many students does it take to weigh 1350 pounds? Gestation of a cow takes nine months;  an additional 16-18 months is needed for animal to be ready for market.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Remember, cattle are not pets. Cattle are harvested at the harvesting facility.  They are quickly killed by humane methods.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United States Department of Agriculture inspects all meat harvesting facilities to be sure the beef is safe and the plant is clean.  The beef carcass is divided into portions of beef.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are your favorite ways to eat beef?</a:t>
            </a:r>
          </a:p>
          <a:p>
            <a:r>
              <a:rPr lang="en-US"/>
              <a:t>*Hamburgers/Cheeseburgers, Pizza, Steaks, Tacos, Stir-fry, Roasts, Meatballs, Chili, Pasta/Lasagna, MANY, MANY MORE!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Eating right plays an important role in keeping you healthy and active.  Beef has Zinc, Iron and Protein and Vitamin B which are important vitamins and minerals to keep you strong! We like to think of beef as a great tasting multi-vitamin.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Byproducts are value-added products other than beef that come from cattle.  They are of considerably less value than the primary product, which is beef.  Cosmetics, Sandpaper, Film, Buttons, Leather, Violin Strings; Medicines for: Insulin and Cholesterol.  And MANY, MANY MORE products!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Candy, Jell-O, Marshmallows, Soap, Crayons, Piano Keys, Glue, Baseballs and Gloves, Footballs, Soccer Balls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Review key concepts:</a:t>
            </a:r>
          </a:p>
          <a:p>
            <a:r>
              <a:rPr lang="en-US"/>
              <a:t>Why do farmers raise cattle?</a:t>
            </a:r>
          </a:p>
          <a:p>
            <a:r>
              <a:rPr lang="en-US"/>
              <a:t>What do cattle eat?</a:t>
            </a:r>
          </a:p>
          <a:p>
            <a:r>
              <a:rPr lang="en-US"/>
              <a:t>Where do cattle live?</a:t>
            </a:r>
          </a:p>
          <a:p>
            <a:r>
              <a:rPr lang="en-US"/>
              <a:t>How do farmers care for cattle?</a:t>
            </a:r>
          </a:p>
          <a:p>
            <a:r>
              <a:rPr lang="en-US"/>
              <a:t>What kinds of food do we get from beef cattle?</a:t>
            </a:r>
          </a:p>
          <a:p>
            <a:r>
              <a:rPr lang="en-US"/>
              <a:t>What by-products do we get from cattle?</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png"/><Relationship Id="rId7" Type="http://schemas.openxmlformats.org/officeDocument/2006/relationships/image" Target="../media/image42.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sv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png"/><Relationship Id="rId7" Type="http://schemas.openxmlformats.org/officeDocument/2006/relationships/image" Target="../media/image4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50.svg"/></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png"/><Relationship Id="rId7" Type="http://schemas.openxmlformats.org/officeDocument/2006/relationships/image" Target="../media/image54.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6.svg"/></Relationships>
</file>

<file path=ppt/slides/_rels/slide1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jpeg"/><Relationship Id="rId7" Type="http://schemas.openxmlformats.org/officeDocument/2006/relationships/image" Target="../media/image6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jpeg"/><Relationship Id="rId9"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1.png"/><Relationship Id="rId7" Type="http://schemas.openxmlformats.org/officeDocument/2006/relationships/image" Target="../media/image7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jpeg"/></Relationships>
</file>

<file path=ppt/slides/_rels/slide17.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4.jpeg"/><Relationship Id="rId7" Type="http://schemas.openxmlformats.org/officeDocument/2006/relationships/image" Target="../media/image78.png"/><Relationship Id="rId12" Type="http://schemas.openxmlformats.org/officeDocument/2006/relationships/image" Target="../media/image8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7.jpeg"/><Relationship Id="rId11" Type="http://schemas.openxmlformats.org/officeDocument/2006/relationships/image" Target="../media/image82.png"/><Relationship Id="rId5" Type="http://schemas.openxmlformats.org/officeDocument/2006/relationships/image" Target="../media/image76.svg"/><Relationship Id="rId10" Type="http://schemas.openxmlformats.org/officeDocument/2006/relationships/image" Target="../media/image81.svg"/><Relationship Id="rId4" Type="http://schemas.openxmlformats.org/officeDocument/2006/relationships/image" Target="../media/image75.png"/><Relationship Id="rId9" Type="http://schemas.openxmlformats.org/officeDocument/2006/relationships/image" Target="../media/image80.png"/></Relationships>
</file>

<file path=ppt/slides/_rels/slide18.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image" Target="../media/image84.jpeg"/><Relationship Id="rId7" Type="http://schemas.openxmlformats.org/officeDocument/2006/relationships/image" Target="../media/image8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1.png"/><Relationship Id="rId7" Type="http://schemas.openxmlformats.org/officeDocument/2006/relationships/image" Target="../media/image9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jpeg"/></Relationships>
</file>

<file path=ppt/slides/_rels/slide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jpeg"/><Relationship Id="rId7" Type="http://schemas.openxmlformats.org/officeDocument/2006/relationships/image" Target="../media/image10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svg"/><Relationship Id="rId4" Type="http://schemas.openxmlformats.org/officeDocument/2006/relationships/image" Target="../media/image99.png"/><Relationship Id="rId9" Type="http://schemas.openxmlformats.org/officeDocument/2006/relationships/image" Target="../media/image104.svg"/></Relationships>
</file>

<file path=ppt/slides/_rels/slide2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png"/><Relationship Id="rId7" Type="http://schemas.openxmlformats.org/officeDocument/2006/relationships/image" Target="../media/image10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07.svg"/><Relationship Id="rId11" Type="http://schemas.openxmlformats.org/officeDocument/2006/relationships/image" Target="../media/image112.png"/><Relationship Id="rId5" Type="http://schemas.openxmlformats.org/officeDocument/2006/relationships/image" Target="../media/image106.png"/><Relationship Id="rId10" Type="http://schemas.openxmlformats.org/officeDocument/2006/relationships/image" Target="../media/image111.svg"/><Relationship Id="rId4" Type="http://schemas.openxmlformats.org/officeDocument/2006/relationships/image" Target="../media/image105.png"/><Relationship Id="rId9" Type="http://schemas.openxmlformats.org/officeDocument/2006/relationships/image" Target="../media/image110.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14.svg"/><Relationship Id="rId4" Type="http://schemas.openxmlformats.org/officeDocument/2006/relationships/image" Target="../media/image113.png"/></Relationships>
</file>

<file path=ppt/slides/_rels/slide25.xml.rels><?xml version="1.0" encoding="UTF-8" standalone="yes"?>
<Relationships xmlns="http://schemas.openxmlformats.org/package/2006/relationships"><Relationship Id="rId8" Type="http://schemas.openxmlformats.org/officeDocument/2006/relationships/image" Target="../media/image86.svg"/><Relationship Id="rId13" Type="http://schemas.openxmlformats.org/officeDocument/2006/relationships/image" Target="../media/image120.png"/><Relationship Id="rId3" Type="http://schemas.openxmlformats.org/officeDocument/2006/relationships/image" Target="../media/image115.jpeg"/><Relationship Id="rId7" Type="http://schemas.openxmlformats.org/officeDocument/2006/relationships/image" Target="../media/image85.png"/><Relationship Id="rId12" Type="http://schemas.openxmlformats.org/officeDocument/2006/relationships/image" Target="../media/image93.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92.png"/><Relationship Id="rId5" Type="http://schemas.openxmlformats.org/officeDocument/2006/relationships/image" Target="../media/image117.jpeg"/><Relationship Id="rId10" Type="http://schemas.openxmlformats.org/officeDocument/2006/relationships/image" Target="../media/image119.svg"/><Relationship Id="rId4" Type="http://schemas.openxmlformats.org/officeDocument/2006/relationships/image" Target="../media/image116.jpeg"/><Relationship Id="rId9" Type="http://schemas.openxmlformats.org/officeDocument/2006/relationships/image" Target="../media/image118.png"/><Relationship Id="rId14" Type="http://schemas.openxmlformats.org/officeDocument/2006/relationships/image" Target="../media/image121.svg"/></Relationships>
</file>

<file path=ppt/slides/_rels/slide26.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25.svg"/><Relationship Id="rId5" Type="http://schemas.openxmlformats.org/officeDocument/2006/relationships/image" Target="../media/image124.png"/><Relationship Id="rId10" Type="http://schemas.openxmlformats.org/officeDocument/2006/relationships/image" Target="../media/image1.png"/><Relationship Id="rId4" Type="http://schemas.openxmlformats.org/officeDocument/2006/relationships/image" Target="../media/image123.jpeg"/><Relationship Id="rId9" Type="http://schemas.openxmlformats.org/officeDocument/2006/relationships/image" Target="../media/image128.jpeg"/></Relationships>
</file>

<file path=ppt/slides/_rels/slide27.xml.rels><?xml version="1.0" encoding="UTF-8" standalone="yes"?>
<Relationships xmlns="http://schemas.openxmlformats.org/package/2006/relationships"><Relationship Id="rId8" Type="http://schemas.openxmlformats.org/officeDocument/2006/relationships/image" Target="../media/image131.svg"/><Relationship Id="rId3" Type="http://schemas.openxmlformats.org/officeDocument/2006/relationships/image" Target="../media/image129.jpeg"/><Relationship Id="rId7" Type="http://schemas.openxmlformats.org/officeDocument/2006/relationships/image" Target="../media/image13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34.jpeg"/><Relationship Id="rId5" Type="http://schemas.openxmlformats.org/officeDocument/2006/relationships/image" Target="../media/image56.svg"/><Relationship Id="rId10" Type="http://schemas.openxmlformats.org/officeDocument/2006/relationships/image" Target="../media/image133.jpeg"/><Relationship Id="rId4" Type="http://schemas.openxmlformats.org/officeDocument/2006/relationships/image" Target="../media/image55.png"/><Relationship Id="rId9" Type="http://schemas.openxmlformats.org/officeDocument/2006/relationships/image" Target="../media/image132.jpeg"/></Relationships>
</file>

<file path=ppt/slides/_rels/slide28.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142.svg"/><Relationship Id="rId3" Type="http://schemas.openxmlformats.org/officeDocument/2006/relationships/image" Target="../media/image135.jpeg"/><Relationship Id="rId7" Type="http://schemas.openxmlformats.org/officeDocument/2006/relationships/image" Target="../media/image65.svg"/><Relationship Id="rId12" Type="http://schemas.openxmlformats.org/officeDocument/2006/relationships/image" Target="../media/image14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140.svg"/><Relationship Id="rId5" Type="http://schemas.openxmlformats.org/officeDocument/2006/relationships/image" Target="../media/image1.png"/><Relationship Id="rId10" Type="http://schemas.openxmlformats.org/officeDocument/2006/relationships/image" Target="../media/image139.png"/><Relationship Id="rId4" Type="http://schemas.openxmlformats.org/officeDocument/2006/relationships/image" Target="../media/image136.jpeg"/><Relationship Id="rId9" Type="http://schemas.openxmlformats.org/officeDocument/2006/relationships/image" Target="../media/image138.svg"/></Relationships>
</file>

<file path=ppt/slides/_rels/slide29.xml.rels><?xml version="1.0" encoding="UTF-8" standalone="yes"?>
<Relationships xmlns="http://schemas.openxmlformats.org/package/2006/relationships"><Relationship Id="rId8" Type="http://schemas.openxmlformats.org/officeDocument/2006/relationships/image" Target="../media/image138.svg"/><Relationship Id="rId3" Type="http://schemas.openxmlformats.org/officeDocument/2006/relationships/image" Target="../media/image1.png"/><Relationship Id="rId7" Type="http://schemas.openxmlformats.org/officeDocument/2006/relationships/image" Target="../media/image13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45.jpeg"/><Relationship Id="rId5" Type="http://schemas.openxmlformats.org/officeDocument/2006/relationships/image" Target="../media/image144.svg"/><Relationship Id="rId4" Type="http://schemas.openxmlformats.org/officeDocument/2006/relationships/image" Target="../media/image143.png"/></Relationships>
</file>

<file path=ppt/slides/_rels/slide3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6.jpeg"/><Relationship Id="rId7" Type="http://schemas.openxmlformats.org/officeDocument/2006/relationships/image" Target="../media/image149.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48.png"/><Relationship Id="rId11" Type="http://schemas.openxmlformats.org/officeDocument/2006/relationships/image" Target="../media/image153.svg"/><Relationship Id="rId5" Type="http://schemas.openxmlformats.org/officeDocument/2006/relationships/image" Target="../media/image1.png"/><Relationship Id="rId10" Type="http://schemas.openxmlformats.org/officeDocument/2006/relationships/image" Target="../media/image152.png"/><Relationship Id="rId4" Type="http://schemas.openxmlformats.org/officeDocument/2006/relationships/image" Target="../media/image147.jpeg"/><Relationship Id="rId9" Type="http://schemas.openxmlformats.org/officeDocument/2006/relationships/image" Target="../media/image151.svg"/></Relationships>
</file>

<file path=ppt/slides/_rels/slide31.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154.jpeg"/><Relationship Id="rId7" Type="http://schemas.openxmlformats.org/officeDocument/2006/relationships/image" Target="../media/image6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155.jpeg"/></Relationships>
</file>

<file path=ppt/slides/_rels/slide3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0.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158.jpeg"/><Relationship Id="rId4" Type="http://schemas.openxmlformats.org/officeDocument/2006/relationships/image" Target="../media/image157.jpeg"/></Relationships>
</file>

<file path=ppt/slides/_rels/slide34.xml.rels><?xml version="1.0" encoding="UTF-8" standalone="yes"?>
<Relationships xmlns="http://schemas.openxmlformats.org/package/2006/relationships"><Relationship Id="rId8" Type="http://schemas.openxmlformats.org/officeDocument/2006/relationships/image" Target="../media/image166.jpeg"/><Relationship Id="rId3" Type="http://schemas.openxmlformats.org/officeDocument/2006/relationships/image" Target="../media/image161.png"/><Relationship Id="rId7" Type="http://schemas.openxmlformats.org/officeDocument/2006/relationships/image" Target="../media/image165.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4.jpeg"/><Relationship Id="rId5" Type="http://schemas.openxmlformats.org/officeDocument/2006/relationships/image" Target="../media/image163.jpeg"/><Relationship Id="rId4" Type="http://schemas.openxmlformats.org/officeDocument/2006/relationships/image" Target="../media/image162.svg"/><Relationship Id="rId9" Type="http://schemas.openxmlformats.org/officeDocument/2006/relationships/image" Target="../media/image167.jpeg"/></Relationships>
</file>

<file path=ppt/slides/_rels/slide35.xml.rels><?xml version="1.0" encoding="UTF-8" standalone="yes"?>
<Relationships xmlns="http://schemas.openxmlformats.org/package/2006/relationships"><Relationship Id="rId8" Type="http://schemas.openxmlformats.org/officeDocument/2006/relationships/image" Target="../media/image172.jpeg"/><Relationship Id="rId3" Type="http://schemas.openxmlformats.org/officeDocument/2006/relationships/image" Target="../media/image1.png"/><Relationship Id="rId7" Type="http://schemas.openxmlformats.org/officeDocument/2006/relationships/image" Target="../media/image171.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70.jpeg"/><Relationship Id="rId5" Type="http://schemas.openxmlformats.org/officeDocument/2006/relationships/image" Target="../media/image169.jpeg"/><Relationship Id="rId4" Type="http://schemas.openxmlformats.org/officeDocument/2006/relationships/image" Target="../media/image168.jpeg"/><Relationship Id="rId9" Type="http://schemas.openxmlformats.org/officeDocument/2006/relationships/image" Target="../media/image173.jpeg"/></Relationships>
</file>

<file path=ppt/slides/_rels/slide36.xml.rels><?xml version="1.0" encoding="UTF-8" standalone="yes"?>
<Relationships xmlns="http://schemas.openxmlformats.org/package/2006/relationships"><Relationship Id="rId8" Type="http://schemas.openxmlformats.org/officeDocument/2006/relationships/image" Target="../media/image178.svg"/><Relationship Id="rId3" Type="http://schemas.openxmlformats.org/officeDocument/2006/relationships/image" Target="../media/image174.jpeg"/><Relationship Id="rId7" Type="http://schemas.openxmlformats.org/officeDocument/2006/relationships/image" Target="../media/image177.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76.svg"/><Relationship Id="rId5" Type="http://schemas.openxmlformats.org/officeDocument/2006/relationships/image" Target="../media/image175.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88.svg"/><Relationship Id="rId3" Type="http://schemas.openxmlformats.org/officeDocument/2006/relationships/image" Target="../media/image1.png"/><Relationship Id="rId7" Type="http://schemas.openxmlformats.org/officeDocument/2006/relationships/image" Target="../media/image182.svg"/><Relationship Id="rId12" Type="http://schemas.openxmlformats.org/officeDocument/2006/relationships/image" Target="../media/image187.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81.png"/><Relationship Id="rId11" Type="http://schemas.openxmlformats.org/officeDocument/2006/relationships/image" Target="../media/image186.svg"/><Relationship Id="rId5" Type="http://schemas.openxmlformats.org/officeDocument/2006/relationships/image" Target="../media/image180.svg"/><Relationship Id="rId10" Type="http://schemas.openxmlformats.org/officeDocument/2006/relationships/image" Target="../media/image185.png"/><Relationship Id="rId4" Type="http://schemas.openxmlformats.org/officeDocument/2006/relationships/image" Target="../media/image179.png"/><Relationship Id="rId9" Type="http://schemas.openxmlformats.org/officeDocument/2006/relationships/image" Target="../media/image184.svg"/></Relationships>
</file>

<file path=ppt/slides/_rels/slide39.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image" Target="../media/image1.png"/><Relationship Id="rId7" Type="http://schemas.openxmlformats.org/officeDocument/2006/relationships/image" Target="../media/image192.png"/><Relationship Id="rId12" Type="http://schemas.openxmlformats.org/officeDocument/2006/relationships/image" Target="../media/image197.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91.svg"/><Relationship Id="rId11" Type="http://schemas.openxmlformats.org/officeDocument/2006/relationships/image" Target="../media/image196.png"/><Relationship Id="rId5" Type="http://schemas.openxmlformats.org/officeDocument/2006/relationships/image" Target="../media/image190.png"/><Relationship Id="rId10" Type="http://schemas.openxmlformats.org/officeDocument/2006/relationships/image" Target="../media/image195.png"/><Relationship Id="rId4" Type="http://schemas.openxmlformats.org/officeDocument/2006/relationships/image" Target="../media/image189.png"/><Relationship Id="rId9" Type="http://schemas.openxmlformats.org/officeDocument/2006/relationships/image" Target="../media/image194.svg"/></Relationships>
</file>

<file path=ppt/slides/_rels/slide40.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image" Target="../media/image198.png"/><Relationship Id="rId7" Type="http://schemas.openxmlformats.org/officeDocument/2006/relationships/image" Target="../media/image20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1.png"/><Relationship Id="rId5" Type="http://schemas.openxmlformats.org/officeDocument/2006/relationships/image" Target="../media/image200.png"/><Relationship Id="rId10" Type="http://schemas.openxmlformats.org/officeDocument/2006/relationships/image" Target="../media/image205.png"/><Relationship Id="rId4" Type="http://schemas.openxmlformats.org/officeDocument/2006/relationships/image" Target="../media/image199.svg"/><Relationship Id="rId9" Type="http://schemas.openxmlformats.org/officeDocument/2006/relationships/image" Target="../media/image204.png"/></Relationships>
</file>

<file path=ppt/slides/_rels/slide41.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image" Target="../media/image214.png"/><Relationship Id="rId3" Type="http://schemas.openxmlformats.org/officeDocument/2006/relationships/image" Target="../media/image190.png"/><Relationship Id="rId7" Type="http://schemas.openxmlformats.org/officeDocument/2006/relationships/image" Target="../media/image208.png"/><Relationship Id="rId12" Type="http://schemas.openxmlformats.org/officeDocument/2006/relationships/image" Target="../media/image2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7.svg"/><Relationship Id="rId11" Type="http://schemas.openxmlformats.org/officeDocument/2006/relationships/image" Target="../media/image212.png"/><Relationship Id="rId5" Type="http://schemas.openxmlformats.org/officeDocument/2006/relationships/image" Target="../media/image206.png"/><Relationship Id="rId10" Type="http://schemas.openxmlformats.org/officeDocument/2006/relationships/image" Target="../media/image211.png"/><Relationship Id="rId4" Type="http://schemas.openxmlformats.org/officeDocument/2006/relationships/image" Target="../media/image191.svg"/><Relationship Id="rId9" Type="http://schemas.openxmlformats.org/officeDocument/2006/relationships/image" Target="../media/image210.png"/><Relationship Id="rId14" Type="http://schemas.openxmlformats.org/officeDocument/2006/relationships/image" Target="../media/image215.png"/></Relationships>
</file>

<file path=ppt/slides/_rels/slide42.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16.png"/><Relationship Id="rId7" Type="http://schemas.openxmlformats.org/officeDocument/2006/relationships/image" Target="../media/image21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7.png"/><Relationship Id="rId11" Type="http://schemas.openxmlformats.org/officeDocument/2006/relationships/image" Target="../media/image222.png"/><Relationship Id="rId5" Type="http://schemas.openxmlformats.org/officeDocument/2006/relationships/image" Target="../media/image199.svg"/><Relationship Id="rId10" Type="http://schemas.openxmlformats.org/officeDocument/2006/relationships/image" Target="../media/image221.png"/><Relationship Id="rId4" Type="http://schemas.openxmlformats.org/officeDocument/2006/relationships/image" Target="../media/image198.png"/><Relationship Id="rId9" Type="http://schemas.openxmlformats.org/officeDocument/2006/relationships/image" Target="../media/image220.png"/></Relationships>
</file>

<file path=ppt/slides/_rels/slide43.xml.rels><?xml version="1.0" encoding="UTF-8" standalone="yes"?>
<Relationships xmlns="http://schemas.openxmlformats.org/package/2006/relationships"><Relationship Id="rId8" Type="http://schemas.openxmlformats.org/officeDocument/2006/relationships/image" Target="../media/image227.png"/><Relationship Id="rId3" Type="http://schemas.openxmlformats.org/officeDocument/2006/relationships/image" Target="../media/image1.png"/><Relationship Id="rId7" Type="http://schemas.openxmlformats.org/officeDocument/2006/relationships/image" Target="../media/image226.sv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225.png"/><Relationship Id="rId5" Type="http://schemas.openxmlformats.org/officeDocument/2006/relationships/image" Target="../media/image224.jpeg"/><Relationship Id="rId4" Type="http://schemas.openxmlformats.org/officeDocument/2006/relationships/image" Target="../media/image223.jpeg"/><Relationship Id="rId9" Type="http://schemas.openxmlformats.org/officeDocument/2006/relationships/image" Target="../media/image228.svg"/></Relationships>
</file>

<file path=ppt/slides/_rels/slide44.xml.rels><?xml version="1.0" encoding="UTF-8" standalone="yes"?>
<Relationships xmlns="http://schemas.openxmlformats.org/package/2006/relationships"><Relationship Id="rId3" Type="http://schemas.openxmlformats.org/officeDocument/2006/relationships/hyperlink" Target="https://www.iabeef.org" TargetMode="External"/><Relationship Id="rId2" Type="http://schemas.openxmlformats.org/officeDocument/2006/relationships/image" Target="../media/image229.png"/><Relationship Id="rId1" Type="http://schemas.openxmlformats.org/officeDocument/2006/relationships/slideLayout" Target="../slideLayouts/slideLayout7.xml"/><Relationship Id="rId4" Type="http://schemas.openxmlformats.org/officeDocument/2006/relationships/hyperlink" Target="https://www.beefitswhatsfordinn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3308818" y="8764648"/>
            <a:ext cx="12403985" cy="7715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Cheeseburger from a farm? How can that be? </a:t>
            </a:r>
          </a:p>
        </p:txBody>
      </p:sp>
      <p:sp>
        <p:nvSpPr>
          <p:cNvPr id="4" name="TextBox 4"/>
          <p:cNvSpPr txBox="1"/>
          <p:nvPr/>
        </p:nvSpPr>
        <p:spPr>
          <a:xfrm>
            <a:off x="1603986" y="227730"/>
            <a:ext cx="15080028" cy="2805127"/>
          </a:xfrm>
          <a:prstGeom prst="rect">
            <a:avLst/>
          </a:prstGeom>
        </p:spPr>
        <p:txBody>
          <a:bodyPr lIns="0" tIns="0" rIns="0" bIns="0" rtlCol="0" anchor="t">
            <a:spAutoFit/>
          </a:bodyPr>
          <a:lstStyle/>
          <a:p>
            <a:pPr algn="ctr"/>
            <a:r>
              <a:rPr lang="en-US" sz="9114" spc="264" dirty="0">
                <a:solidFill>
                  <a:srgbClr val="FF914D"/>
                </a:solidFill>
                <a:latin typeface="Kapsalon"/>
              </a:rPr>
              <a:t>My Cheeseburger Came </a:t>
            </a:r>
          </a:p>
          <a:p>
            <a:pPr algn="ctr"/>
            <a:r>
              <a:rPr lang="en-US" sz="9114" spc="264" dirty="0">
                <a:solidFill>
                  <a:srgbClr val="FF914D"/>
                </a:solidFill>
                <a:latin typeface="Kapsalon"/>
              </a:rPr>
              <a:t>From the Farm</a:t>
            </a:r>
          </a:p>
        </p:txBody>
      </p:sp>
      <p:sp>
        <p:nvSpPr>
          <p:cNvPr id="5" name="Freeform 5"/>
          <p:cNvSpPr/>
          <p:nvPr/>
        </p:nvSpPr>
        <p:spPr>
          <a:xfrm>
            <a:off x="3958505" y="3219977"/>
            <a:ext cx="10659664" cy="5075827"/>
          </a:xfrm>
          <a:custGeom>
            <a:avLst/>
            <a:gdLst/>
            <a:ahLst/>
            <a:cxnLst/>
            <a:rect l="l" t="t" r="r" b="b"/>
            <a:pathLst>
              <a:path w="10659664" h="5075827">
                <a:moveTo>
                  <a:pt x="0" y="0"/>
                </a:moveTo>
                <a:lnTo>
                  <a:pt x="10659664" y="0"/>
                </a:lnTo>
                <a:lnTo>
                  <a:pt x="10659664" y="5075828"/>
                </a:lnTo>
                <a:lnTo>
                  <a:pt x="0" y="507582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6" name="Freeform 6"/>
          <p:cNvSpPr/>
          <p:nvPr/>
        </p:nvSpPr>
        <p:spPr>
          <a:xfrm>
            <a:off x="3762267" y="3016363"/>
            <a:ext cx="4099369" cy="4114800"/>
          </a:xfrm>
          <a:custGeom>
            <a:avLst/>
            <a:gdLst/>
            <a:ahLst/>
            <a:cxnLst/>
            <a:rect l="l" t="t" r="r" b="b"/>
            <a:pathLst>
              <a:path w="4099369" h="4114800">
                <a:moveTo>
                  <a:pt x="0" y="0"/>
                </a:moveTo>
                <a:lnTo>
                  <a:pt x="4099370" y="0"/>
                </a:lnTo>
                <a:lnTo>
                  <a:pt x="409937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10800000">
            <a:off x="10727412" y="4376715"/>
            <a:ext cx="4099369" cy="4114800"/>
          </a:xfrm>
          <a:custGeom>
            <a:avLst/>
            <a:gdLst/>
            <a:ahLst/>
            <a:cxnLst/>
            <a:rect l="l" t="t" r="r" b="b"/>
            <a:pathLst>
              <a:path w="4099369" h="4114800">
                <a:moveTo>
                  <a:pt x="0" y="0"/>
                </a:moveTo>
                <a:lnTo>
                  <a:pt x="4099370" y="0"/>
                </a:lnTo>
                <a:lnTo>
                  <a:pt x="409937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69082" y="-1266362"/>
            <a:ext cx="7756380" cy="11641846"/>
          </a:xfrm>
          <a:custGeom>
            <a:avLst/>
            <a:gdLst/>
            <a:ahLst/>
            <a:cxnLst/>
            <a:rect l="l" t="t" r="r" b="b"/>
            <a:pathLst>
              <a:path w="7756380" h="11641846">
                <a:moveTo>
                  <a:pt x="0" y="0"/>
                </a:moveTo>
                <a:lnTo>
                  <a:pt x="7756379" y="0"/>
                </a:lnTo>
                <a:lnTo>
                  <a:pt x="7756379" y="11641846"/>
                </a:lnTo>
                <a:lnTo>
                  <a:pt x="0" y="11641846"/>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a:off x="8539761" y="261289"/>
            <a:ext cx="8858990" cy="8858990"/>
          </a:xfrm>
          <a:custGeom>
            <a:avLst/>
            <a:gdLst/>
            <a:ahLst/>
            <a:cxnLst/>
            <a:rect l="l" t="t" r="r" b="b"/>
            <a:pathLst>
              <a:path w="8858990" h="8858990">
                <a:moveTo>
                  <a:pt x="0" y="0"/>
                </a:moveTo>
                <a:lnTo>
                  <a:pt x="8858990" y="0"/>
                </a:lnTo>
                <a:lnTo>
                  <a:pt x="8858990" y="8858990"/>
                </a:lnTo>
                <a:lnTo>
                  <a:pt x="0" y="88589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451449">
            <a:off x="6841425" y="2047076"/>
            <a:ext cx="2697919" cy="448529"/>
          </a:xfrm>
          <a:custGeom>
            <a:avLst/>
            <a:gdLst/>
            <a:ahLst/>
            <a:cxnLst/>
            <a:rect l="l" t="t" r="r" b="b"/>
            <a:pathLst>
              <a:path w="2697919" h="448529">
                <a:moveTo>
                  <a:pt x="0" y="0"/>
                </a:moveTo>
                <a:lnTo>
                  <a:pt x="2697920" y="0"/>
                </a:lnTo>
                <a:lnTo>
                  <a:pt x="2697920" y="448529"/>
                </a:lnTo>
                <a:lnTo>
                  <a:pt x="0" y="448529"/>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6" name="TextBox 6"/>
          <p:cNvSpPr txBox="1"/>
          <p:nvPr/>
        </p:nvSpPr>
        <p:spPr>
          <a:xfrm>
            <a:off x="8912005" y="600075"/>
            <a:ext cx="3260762" cy="771525"/>
          </a:xfrm>
          <a:prstGeom prst="rect">
            <a:avLst/>
          </a:prstGeom>
        </p:spPr>
        <p:txBody>
          <a:bodyPr lIns="0" tIns="0" rIns="0" bIns="0" rtlCol="0" anchor="t">
            <a:spAutoFit/>
          </a:bodyPr>
          <a:lstStyle/>
          <a:p>
            <a:pPr algn="ctr">
              <a:lnSpc>
                <a:spcPts val="6299"/>
              </a:lnSpc>
            </a:pPr>
            <a:r>
              <a:rPr lang="en-US" sz="4500">
                <a:solidFill>
                  <a:srgbClr val="00BF63"/>
                </a:solidFill>
                <a:latin typeface="Kapsalon"/>
              </a:rPr>
              <a:t>The Food</a:t>
            </a:r>
          </a:p>
        </p:txBody>
      </p:sp>
      <p:sp>
        <p:nvSpPr>
          <p:cNvPr id="7" name="TextBox 7"/>
          <p:cNvSpPr txBox="1"/>
          <p:nvPr/>
        </p:nvSpPr>
        <p:spPr>
          <a:xfrm>
            <a:off x="12811068" y="590551"/>
            <a:ext cx="4740209" cy="781049"/>
          </a:xfrm>
          <a:prstGeom prst="rect">
            <a:avLst/>
          </a:prstGeom>
        </p:spPr>
        <p:txBody>
          <a:bodyPr lIns="0" tIns="0" rIns="0" bIns="0" rtlCol="0" anchor="t">
            <a:spAutoFit/>
          </a:bodyPr>
          <a:lstStyle/>
          <a:p>
            <a:pPr algn="ctr">
              <a:lnSpc>
                <a:spcPts val="6300"/>
              </a:lnSpc>
            </a:pPr>
            <a:r>
              <a:rPr lang="en-US" sz="4500">
                <a:solidFill>
                  <a:srgbClr val="00BF63"/>
                </a:solidFill>
                <a:latin typeface="Kapsalon"/>
              </a:rPr>
              <a:t>From Where? </a:t>
            </a:r>
          </a:p>
        </p:txBody>
      </p:sp>
      <p:sp>
        <p:nvSpPr>
          <p:cNvPr id="8" name="TextBox 8"/>
          <p:cNvSpPr txBox="1"/>
          <p:nvPr/>
        </p:nvSpPr>
        <p:spPr>
          <a:xfrm>
            <a:off x="9986922" y="1992814"/>
            <a:ext cx="1347192" cy="771525"/>
          </a:xfrm>
          <a:prstGeom prst="rect">
            <a:avLst/>
          </a:prstGeom>
        </p:spPr>
        <p:txBody>
          <a:bodyPr lIns="0" tIns="0" rIns="0" bIns="0" rtlCol="0" anchor="t">
            <a:spAutoFit/>
          </a:bodyPr>
          <a:lstStyle/>
          <a:p>
            <a:pPr algn="ctr">
              <a:lnSpc>
                <a:spcPts val="6299"/>
              </a:lnSpc>
            </a:pPr>
            <a:r>
              <a:rPr lang="en-US" sz="4500" spc="359">
                <a:solidFill>
                  <a:srgbClr val="000000"/>
                </a:solidFill>
                <a:latin typeface="DM Sans"/>
              </a:rPr>
              <a:t>bun </a:t>
            </a:r>
          </a:p>
        </p:txBody>
      </p:sp>
      <p:sp>
        <p:nvSpPr>
          <p:cNvPr id="9" name="TextBox 9"/>
          <p:cNvSpPr txBox="1"/>
          <p:nvPr/>
        </p:nvSpPr>
        <p:spPr>
          <a:xfrm>
            <a:off x="9624488" y="2981854"/>
            <a:ext cx="1835795" cy="771525"/>
          </a:xfrm>
          <a:prstGeom prst="rect">
            <a:avLst/>
          </a:prstGeom>
        </p:spPr>
        <p:txBody>
          <a:bodyPr lIns="0" tIns="0" rIns="0" bIns="0" rtlCol="0" anchor="t">
            <a:spAutoFit/>
          </a:bodyPr>
          <a:lstStyle/>
          <a:p>
            <a:pPr algn="ctr">
              <a:lnSpc>
                <a:spcPts val="6299"/>
              </a:lnSpc>
            </a:pPr>
            <a:r>
              <a:rPr lang="en-US" sz="4500" spc="359">
                <a:solidFill>
                  <a:srgbClr val="000000"/>
                </a:solidFill>
                <a:latin typeface="DM Sans"/>
              </a:rPr>
              <a:t>pickle</a:t>
            </a:r>
          </a:p>
        </p:txBody>
      </p:sp>
      <p:sp>
        <p:nvSpPr>
          <p:cNvPr id="10" name="Freeform 10"/>
          <p:cNvSpPr/>
          <p:nvPr/>
        </p:nvSpPr>
        <p:spPr>
          <a:xfrm rot="-10370439">
            <a:off x="5987704" y="2837632"/>
            <a:ext cx="3455694" cy="574509"/>
          </a:xfrm>
          <a:custGeom>
            <a:avLst/>
            <a:gdLst/>
            <a:ahLst/>
            <a:cxnLst/>
            <a:rect l="l" t="t" r="r" b="b"/>
            <a:pathLst>
              <a:path w="3455694" h="574509">
                <a:moveTo>
                  <a:pt x="0" y="0"/>
                </a:moveTo>
                <a:lnTo>
                  <a:pt x="3455693" y="0"/>
                </a:lnTo>
                <a:lnTo>
                  <a:pt x="3455693" y="574509"/>
                </a:lnTo>
                <a:lnTo>
                  <a:pt x="0" y="574509"/>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11" name="TextBox 11"/>
          <p:cNvSpPr txBox="1"/>
          <p:nvPr/>
        </p:nvSpPr>
        <p:spPr>
          <a:xfrm>
            <a:off x="9435328" y="4057556"/>
            <a:ext cx="2214116" cy="771525"/>
          </a:xfrm>
          <a:prstGeom prst="rect">
            <a:avLst/>
          </a:prstGeom>
        </p:spPr>
        <p:txBody>
          <a:bodyPr lIns="0" tIns="0" rIns="0" bIns="0" rtlCol="0" anchor="t">
            <a:spAutoFit/>
          </a:bodyPr>
          <a:lstStyle/>
          <a:p>
            <a:pPr algn="ctr">
              <a:lnSpc>
                <a:spcPts val="6299"/>
              </a:lnSpc>
            </a:pPr>
            <a:r>
              <a:rPr lang="en-US" sz="4500" spc="359">
                <a:solidFill>
                  <a:srgbClr val="000000"/>
                </a:solidFill>
                <a:latin typeface="DM Sans"/>
              </a:rPr>
              <a:t>tomato</a:t>
            </a:r>
          </a:p>
        </p:txBody>
      </p:sp>
      <p:sp>
        <p:nvSpPr>
          <p:cNvPr id="12" name="Freeform 12"/>
          <p:cNvSpPr/>
          <p:nvPr/>
        </p:nvSpPr>
        <p:spPr>
          <a:xfrm rot="-9947256">
            <a:off x="6838183" y="4048432"/>
            <a:ext cx="2454391" cy="408043"/>
          </a:xfrm>
          <a:custGeom>
            <a:avLst/>
            <a:gdLst/>
            <a:ahLst/>
            <a:cxnLst/>
            <a:rect l="l" t="t" r="r" b="b"/>
            <a:pathLst>
              <a:path w="2454391" h="408043">
                <a:moveTo>
                  <a:pt x="0" y="0"/>
                </a:moveTo>
                <a:lnTo>
                  <a:pt x="2454391" y="0"/>
                </a:lnTo>
                <a:lnTo>
                  <a:pt x="2454391" y="408042"/>
                </a:lnTo>
                <a:lnTo>
                  <a:pt x="0" y="408042"/>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13" name="TextBox 13"/>
          <p:cNvSpPr txBox="1"/>
          <p:nvPr/>
        </p:nvSpPr>
        <p:spPr>
          <a:xfrm>
            <a:off x="9448201" y="5133881"/>
            <a:ext cx="2407109" cy="771525"/>
          </a:xfrm>
          <a:prstGeom prst="rect">
            <a:avLst/>
          </a:prstGeom>
        </p:spPr>
        <p:txBody>
          <a:bodyPr wrap="square" lIns="0" tIns="0" rIns="0" bIns="0" rtlCol="0" anchor="t">
            <a:spAutoFit/>
          </a:bodyPr>
          <a:lstStyle/>
          <a:p>
            <a:pPr algn="ctr">
              <a:lnSpc>
                <a:spcPts val="6299"/>
              </a:lnSpc>
            </a:pPr>
            <a:r>
              <a:rPr lang="en-US" sz="4500" spc="359" dirty="0">
                <a:solidFill>
                  <a:srgbClr val="FF914D"/>
                </a:solidFill>
                <a:latin typeface="DM Sans"/>
              </a:rPr>
              <a:t>cheese</a:t>
            </a:r>
          </a:p>
        </p:txBody>
      </p:sp>
      <p:sp>
        <p:nvSpPr>
          <p:cNvPr id="14" name="Freeform 14"/>
          <p:cNvSpPr/>
          <p:nvPr/>
        </p:nvSpPr>
        <p:spPr>
          <a:xfrm rot="-9924850">
            <a:off x="5975303" y="4891703"/>
            <a:ext cx="3290606" cy="547063"/>
          </a:xfrm>
          <a:custGeom>
            <a:avLst/>
            <a:gdLst/>
            <a:ahLst/>
            <a:cxnLst/>
            <a:rect l="l" t="t" r="r" b="b"/>
            <a:pathLst>
              <a:path w="3290606" h="547063">
                <a:moveTo>
                  <a:pt x="0" y="0"/>
                </a:moveTo>
                <a:lnTo>
                  <a:pt x="3290606" y="0"/>
                </a:lnTo>
                <a:lnTo>
                  <a:pt x="3290606" y="547063"/>
                </a:lnTo>
                <a:lnTo>
                  <a:pt x="0" y="547063"/>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15" name="TextBox 15"/>
          <p:cNvSpPr txBox="1"/>
          <p:nvPr/>
        </p:nvSpPr>
        <p:spPr>
          <a:xfrm>
            <a:off x="9010312" y="6200977"/>
            <a:ext cx="3300412" cy="1578702"/>
          </a:xfrm>
          <a:prstGeom prst="rect">
            <a:avLst/>
          </a:prstGeom>
        </p:spPr>
        <p:txBody>
          <a:bodyPr wrap="square" lIns="0" tIns="0" rIns="0" bIns="0" rtlCol="0" anchor="t">
            <a:spAutoFit/>
          </a:bodyPr>
          <a:lstStyle/>
          <a:p>
            <a:pPr algn="ctr">
              <a:lnSpc>
                <a:spcPts val="6299"/>
              </a:lnSpc>
            </a:pPr>
            <a:r>
              <a:rPr lang="en-US" sz="4500" spc="359" dirty="0">
                <a:solidFill>
                  <a:srgbClr val="974724"/>
                </a:solidFill>
                <a:latin typeface="DM Sans"/>
              </a:rPr>
              <a:t>hamburger</a:t>
            </a:r>
          </a:p>
        </p:txBody>
      </p:sp>
      <p:sp>
        <p:nvSpPr>
          <p:cNvPr id="16" name="Freeform 16"/>
          <p:cNvSpPr/>
          <p:nvPr/>
        </p:nvSpPr>
        <p:spPr>
          <a:xfrm rot="-10094056">
            <a:off x="5983803" y="6027836"/>
            <a:ext cx="2859365" cy="475369"/>
          </a:xfrm>
          <a:custGeom>
            <a:avLst/>
            <a:gdLst/>
            <a:ahLst/>
            <a:cxnLst/>
            <a:rect l="l" t="t" r="r" b="b"/>
            <a:pathLst>
              <a:path w="2859365" h="475369">
                <a:moveTo>
                  <a:pt x="0" y="0"/>
                </a:moveTo>
                <a:lnTo>
                  <a:pt x="2859364" y="0"/>
                </a:lnTo>
                <a:lnTo>
                  <a:pt x="2859364" y="475369"/>
                </a:lnTo>
                <a:lnTo>
                  <a:pt x="0" y="475369"/>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17" name="TextBox 17"/>
          <p:cNvSpPr txBox="1"/>
          <p:nvPr/>
        </p:nvSpPr>
        <p:spPr>
          <a:xfrm>
            <a:off x="9465726" y="7126787"/>
            <a:ext cx="2389584" cy="771525"/>
          </a:xfrm>
          <a:prstGeom prst="rect">
            <a:avLst/>
          </a:prstGeom>
        </p:spPr>
        <p:txBody>
          <a:bodyPr lIns="0" tIns="0" rIns="0" bIns="0" rtlCol="0" anchor="t">
            <a:spAutoFit/>
          </a:bodyPr>
          <a:lstStyle/>
          <a:p>
            <a:pPr algn="ctr">
              <a:lnSpc>
                <a:spcPts val="6299"/>
              </a:lnSpc>
            </a:pPr>
            <a:r>
              <a:rPr lang="en-US" sz="4500" spc="359">
                <a:solidFill>
                  <a:srgbClr val="000000"/>
                </a:solidFill>
                <a:latin typeface="DM Sans"/>
              </a:rPr>
              <a:t>lettuce </a:t>
            </a:r>
          </a:p>
        </p:txBody>
      </p:sp>
      <p:sp>
        <p:nvSpPr>
          <p:cNvPr id="18" name="Freeform 18"/>
          <p:cNvSpPr/>
          <p:nvPr/>
        </p:nvSpPr>
        <p:spPr>
          <a:xfrm rot="-9923062">
            <a:off x="5665342" y="6906824"/>
            <a:ext cx="3677448" cy="611376"/>
          </a:xfrm>
          <a:custGeom>
            <a:avLst/>
            <a:gdLst/>
            <a:ahLst/>
            <a:cxnLst/>
            <a:rect l="l" t="t" r="r" b="b"/>
            <a:pathLst>
              <a:path w="3677448" h="611376">
                <a:moveTo>
                  <a:pt x="0" y="0"/>
                </a:moveTo>
                <a:lnTo>
                  <a:pt x="3677448" y="0"/>
                </a:lnTo>
                <a:lnTo>
                  <a:pt x="3677448" y="611376"/>
                </a:lnTo>
                <a:lnTo>
                  <a:pt x="0" y="611376"/>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19" name="TextBox 19"/>
          <p:cNvSpPr txBox="1"/>
          <p:nvPr/>
        </p:nvSpPr>
        <p:spPr>
          <a:xfrm>
            <a:off x="2717521" y="9209693"/>
            <a:ext cx="12852957" cy="771525"/>
          </a:xfrm>
          <a:prstGeom prst="rect">
            <a:avLst/>
          </a:prstGeom>
        </p:spPr>
        <p:txBody>
          <a:bodyPr wrap="square" lIns="0" tIns="0" rIns="0" bIns="0" rtlCol="0" anchor="t">
            <a:spAutoFit/>
          </a:bodyPr>
          <a:lstStyle/>
          <a:p>
            <a:pPr algn="ctr">
              <a:lnSpc>
                <a:spcPts val="6299"/>
              </a:lnSpc>
            </a:pPr>
            <a:r>
              <a:rPr lang="en-US" sz="4500" dirty="0">
                <a:solidFill>
                  <a:srgbClr val="000000"/>
                </a:solidFill>
                <a:latin typeface="DM Sans"/>
              </a:rPr>
              <a:t>The </a:t>
            </a:r>
            <a:r>
              <a:rPr lang="en-US" sz="4500" dirty="0">
                <a:solidFill>
                  <a:srgbClr val="FF914D"/>
                </a:solidFill>
                <a:latin typeface="DM Sans Bold"/>
              </a:rPr>
              <a:t>ENTIRE</a:t>
            </a:r>
            <a:r>
              <a:rPr lang="en-US" sz="4500" dirty="0">
                <a:solidFill>
                  <a:srgbClr val="000000"/>
                </a:solidFill>
                <a:latin typeface="DM Sans Bold"/>
              </a:rPr>
              <a:t> </a:t>
            </a:r>
            <a:r>
              <a:rPr lang="en-US" sz="4500" dirty="0">
                <a:solidFill>
                  <a:srgbClr val="000000"/>
                </a:solidFill>
                <a:latin typeface="DM Sans"/>
              </a:rPr>
              <a:t>cheeseburger is grown by farmers.</a:t>
            </a:r>
          </a:p>
        </p:txBody>
      </p:sp>
      <p:sp>
        <p:nvSpPr>
          <p:cNvPr id="20" name="TextBox 20"/>
          <p:cNvSpPr txBox="1"/>
          <p:nvPr/>
        </p:nvSpPr>
        <p:spPr>
          <a:xfrm>
            <a:off x="14107624" y="1992814"/>
            <a:ext cx="1842046" cy="771525"/>
          </a:xfrm>
          <a:prstGeom prst="rect">
            <a:avLst/>
          </a:prstGeom>
        </p:spPr>
        <p:txBody>
          <a:bodyPr lIns="0" tIns="0" rIns="0" bIns="0" rtlCol="0" anchor="t">
            <a:spAutoFit/>
          </a:bodyPr>
          <a:lstStyle/>
          <a:p>
            <a:pPr algn="ctr">
              <a:lnSpc>
                <a:spcPts val="6299"/>
              </a:lnSpc>
            </a:pPr>
            <a:r>
              <a:rPr lang="en-US" sz="4500" spc="359">
                <a:solidFill>
                  <a:srgbClr val="000000"/>
                </a:solidFill>
                <a:latin typeface="DM Sans"/>
              </a:rPr>
              <a:t>wheat</a:t>
            </a:r>
          </a:p>
        </p:txBody>
      </p:sp>
      <p:sp>
        <p:nvSpPr>
          <p:cNvPr id="21" name="TextBox 21"/>
          <p:cNvSpPr txBox="1"/>
          <p:nvPr/>
        </p:nvSpPr>
        <p:spPr>
          <a:xfrm>
            <a:off x="13491550" y="2981854"/>
            <a:ext cx="3074194" cy="771525"/>
          </a:xfrm>
          <a:prstGeom prst="rect">
            <a:avLst/>
          </a:prstGeom>
        </p:spPr>
        <p:txBody>
          <a:bodyPr lIns="0" tIns="0" rIns="0" bIns="0" rtlCol="0" anchor="t">
            <a:spAutoFit/>
          </a:bodyPr>
          <a:lstStyle/>
          <a:p>
            <a:pPr algn="ctr">
              <a:lnSpc>
                <a:spcPts val="6299"/>
              </a:lnSpc>
            </a:pPr>
            <a:r>
              <a:rPr lang="en-US" sz="4500" spc="359">
                <a:solidFill>
                  <a:srgbClr val="000000"/>
                </a:solidFill>
                <a:latin typeface="DM Sans"/>
              </a:rPr>
              <a:t>cucumber</a:t>
            </a:r>
          </a:p>
        </p:txBody>
      </p:sp>
      <p:sp>
        <p:nvSpPr>
          <p:cNvPr id="22" name="TextBox 22"/>
          <p:cNvSpPr txBox="1"/>
          <p:nvPr/>
        </p:nvSpPr>
        <p:spPr>
          <a:xfrm>
            <a:off x="14074114" y="3980002"/>
            <a:ext cx="2214116" cy="771525"/>
          </a:xfrm>
          <a:prstGeom prst="rect">
            <a:avLst/>
          </a:prstGeom>
        </p:spPr>
        <p:txBody>
          <a:bodyPr lIns="0" tIns="0" rIns="0" bIns="0" rtlCol="0" anchor="t">
            <a:spAutoFit/>
          </a:bodyPr>
          <a:lstStyle/>
          <a:p>
            <a:pPr algn="ctr">
              <a:lnSpc>
                <a:spcPts val="6299"/>
              </a:lnSpc>
            </a:pPr>
            <a:r>
              <a:rPr lang="en-US" sz="4500" spc="359">
                <a:solidFill>
                  <a:srgbClr val="000000"/>
                </a:solidFill>
                <a:latin typeface="DM Sans"/>
              </a:rPr>
              <a:t>tomato</a:t>
            </a:r>
          </a:p>
        </p:txBody>
      </p:sp>
      <p:sp>
        <p:nvSpPr>
          <p:cNvPr id="23" name="TextBox 23"/>
          <p:cNvSpPr txBox="1"/>
          <p:nvPr/>
        </p:nvSpPr>
        <p:spPr>
          <a:xfrm>
            <a:off x="13600022" y="5133881"/>
            <a:ext cx="3162300" cy="771525"/>
          </a:xfrm>
          <a:prstGeom prst="rect">
            <a:avLst/>
          </a:prstGeom>
        </p:spPr>
        <p:txBody>
          <a:bodyPr lIns="0" tIns="0" rIns="0" bIns="0" rtlCol="0" anchor="t">
            <a:spAutoFit/>
          </a:bodyPr>
          <a:lstStyle/>
          <a:p>
            <a:pPr algn="ctr">
              <a:lnSpc>
                <a:spcPts val="6299"/>
              </a:lnSpc>
            </a:pPr>
            <a:r>
              <a:rPr lang="en-US" sz="4500">
                <a:solidFill>
                  <a:srgbClr val="FF914D"/>
                </a:solidFill>
                <a:latin typeface="DM Sans"/>
              </a:rPr>
              <a:t>dairy cattle </a:t>
            </a:r>
          </a:p>
        </p:txBody>
      </p:sp>
      <p:sp>
        <p:nvSpPr>
          <p:cNvPr id="24" name="TextBox 24"/>
          <p:cNvSpPr txBox="1"/>
          <p:nvPr/>
        </p:nvSpPr>
        <p:spPr>
          <a:xfrm>
            <a:off x="13665209" y="6200977"/>
            <a:ext cx="3031927" cy="771525"/>
          </a:xfrm>
          <a:prstGeom prst="rect">
            <a:avLst/>
          </a:prstGeom>
        </p:spPr>
        <p:txBody>
          <a:bodyPr lIns="0" tIns="0" rIns="0" bIns="0" rtlCol="0" anchor="t">
            <a:spAutoFit/>
          </a:bodyPr>
          <a:lstStyle/>
          <a:p>
            <a:pPr algn="ctr">
              <a:lnSpc>
                <a:spcPts val="6299"/>
              </a:lnSpc>
            </a:pPr>
            <a:r>
              <a:rPr lang="en-US" sz="4500">
                <a:solidFill>
                  <a:srgbClr val="974724"/>
                </a:solidFill>
                <a:latin typeface="DM Sans"/>
              </a:rPr>
              <a:t>beef cattle </a:t>
            </a:r>
          </a:p>
        </p:txBody>
      </p:sp>
      <p:sp>
        <p:nvSpPr>
          <p:cNvPr id="25" name="TextBox 25"/>
          <p:cNvSpPr txBox="1"/>
          <p:nvPr/>
        </p:nvSpPr>
        <p:spPr>
          <a:xfrm>
            <a:off x="13932453" y="7126787"/>
            <a:ext cx="2192387" cy="771525"/>
          </a:xfrm>
          <a:prstGeom prst="rect">
            <a:avLst/>
          </a:prstGeom>
        </p:spPr>
        <p:txBody>
          <a:bodyPr lIns="0" tIns="0" rIns="0" bIns="0" rtlCol="0" anchor="t">
            <a:spAutoFit/>
          </a:bodyPr>
          <a:lstStyle/>
          <a:p>
            <a:pPr algn="ctr">
              <a:lnSpc>
                <a:spcPts val="6299"/>
              </a:lnSpc>
            </a:pPr>
            <a:r>
              <a:rPr lang="en-US" sz="4500" spc="359">
                <a:solidFill>
                  <a:srgbClr val="000000"/>
                </a:solidFill>
                <a:latin typeface="DM Sans"/>
              </a:rPr>
              <a:t>lettuce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86583" y="1967003"/>
            <a:ext cx="7995379" cy="6352995"/>
          </a:xfrm>
          <a:custGeom>
            <a:avLst/>
            <a:gdLst/>
            <a:ahLst/>
            <a:cxnLst/>
            <a:rect l="l" t="t" r="r" b="b"/>
            <a:pathLst>
              <a:path w="7995379" h="6352995">
                <a:moveTo>
                  <a:pt x="0" y="0"/>
                </a:moveTo>
                <a:lnTo>
                  <a:pt x="7995379" y="0"/>
                </a:lnTo>
                <a:lnTo>
                  <a:pt x="7995379" y="6352994"/>
                </a:lnTo>
                <a:lnTo>
                  <a:pt x="0" y="63529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028700" y="1429402"/>
            <a:ext cx="9730917" cy="6506232"/>
            <a:chOff x="0" y="0"/>
            <a:chExt cx="12974556" cy="8674977"/>
          </a:xfrm>
        </p:grpSpPr>
        <p:grpSp>
          <p:nvGrpSpPr>
            <p:cNvPr id="4" name="Group 4"/>
            <p:cNvGrpSpPr/>
            <p:nvPr/>
          </p:nvGrpSpPr>
          <p:grpSpPr>
            <a:xfrm>
              <a:off x="0" y="0"/>
              <a:ext cx="12062480" cy="8172843"/>
              <a:chOff x="0" y="0"/>
              <a:chExt cx="2737356" cy="1854675"/>
            </a:xfrm>
          </p:grpSpPr>
          <p:sp>
            <p:nvSpPr>
              <p:cNvPr id="5" name="Freeform 5"/>
              <p:cNvSpPr/>
              <p:nvPr/>
            </p:nvSpPr>
            <p:spPr>
              <a:xfrm>
                <a:off x="0" y="0"/>
                <a:ext cx="2737356" cy="1854675"/>
              </a:xfrm>
              <a:custGeom>
                <a:avLst/>
                <a:gdLst/>
                <a:ahLst/>
                <a:cxnLst/>
                <a:rect l="l" t="t" r="r" b="b"/>
                <a:pathLst>
                  <a:path w="2737356" h="1854675">
                    <a:moveTo>
                      <a:pt x="0" y="0"/>
                    </a:moveTo>
                    <a:lnTo>
                      <a:pt x="2737356" y="0"/>
                    </a:lnTo>
                    <a:lnTo>
                      <a:pt x="2737356" y="1854675"/>
                    </a:lnTo>
                    <a:lnTo>
                      <a:pt x="0" y="1854675"/>
                    </a:lnTo>
                    <a:close/>
                  </a:path>
                </a:pathLst>
              </a:custGeom>
              <a:solidFill>
                <a:srgbClr val="FF914D"/>
              </a:solidFill>
            </p:spPr>
          </p:sp>
          <p:sp>
            <p:nvSpPr>
              <p:cNvPr id="6" name="TextBox 6"/>
              <p:cNvSpPr txBox="1"/>
              <p:nvPr/>
            </p:nvSpPr>
            <p:spPr>
              <a:xfrm>
                <a:off x="0" y="-38100"/>
                <a:ext cx="2737356" cy="1892775"/>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642095" y="440309"/>
              <a:ext cx="12332461" cy="8234668"/>
            </a:xfrm>
            <a:custGeom>
              <a:avLst/>
              <a:gdLst/>
              <a:ahLst/>
              <a:cxnLst/>
              <a:rect l="l" t="t" r="r" b="b"/>
              <a:pathLst>
                <a:path w="12332461" h="8234668">
                  <a:moveTo>
                    <a:pt x="0" y="0"/>
                  </a:moveTo>
                  <a:lnTo>
                    <a:pt x="12332461" y="0"/>
                  </a:lnTo>
                  <a:lnTo>
                    <a:pt x="12332461" y="8234668"/>
                  </a:lnTo>
                  <a:lnTo>
                    <a:pt x="0" y="823466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grpSp>
      <p:sp>
        <p:nvSpPr>
          <p:cNvPr id="8" name="Freeform 8"/>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9" name="TextBox 9"/>
          <p:cNvSpPr txBox="1"/>
          <p:nvPr/>
        </p:nvSpPr>
        <p:spPr>
          <a:xfrm>
            <a:off x="11319380" y="2653694"/>
            <a:ext cx="6499683" cy="39719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Ground beef and cheese are used to make cheeseburgers.  </a:t>
            </a:r>
          </a:p>
          <a:p>
            <a:pPr algn="ctr">
              <a:lnSpc>
                <a:spcPts val="6299"/>
              </a:lnSpc>
            </a:pPr>
            <a:r>
              <a:rPr lang="en-US" sz="4500">
                <a:solidFill>
                  <a:srgbClr val="000000"/>
                </a:solidFill>
                <a:latin typeface="DM Sans"/>
              </a:rPr>
              <a:t>Both beef and cheese come from cattle.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1102831" y="806958"/>
            <a:ext cx="8041169" cy="5483307"/>
          </a:xfrm>
          <a:custGeom>
            <a:avLst/>
            <a:gdLst/>
            <a:ahLst/>
            <a:cxnLst/>
            <a:rect l="l" t="t" r="r" b="b"/>
            <a:pathLst>
              <a:path w="8041169" h="5483307">
                <a:moveTo>
                  <a:pt x="0" y="0"/>
                </a:moveTo>
                <a:lnTo>
                  <a:pt x="8041169" y="0"/>
                </a:lnTo>
                <a:lnTo>
                  <a:pt x="8041169" y="5483307"/>
                </a:lnTo>
                <a:lnTo>
                  <a:pt x="0" y="548330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a:off x="761444" y="1634505"/>
            <a:ext cx="4949395" cy="4961799"/>
          </a:xfrm>
          <a:custGeom>
            <a:avLst/>
            <a:gdLst/>
            <a:ahLst/>
            <a:cxnLst/>
            <a:rect l="l" t="t" r="r" b="b"/>
            <a:pathLst>
              <a:path w="4949395" h="4961799">
                <a:moveTo>
                  <a:pt x="0" y="0"/>
                </a:moveTo>
                <a:lnTo>
                  <a:pt x="4949395" y="0"/>
                </a:lnTo>
                <a:lnTo>
                  <a:pt x="4949395" y="4961799"/>
                </a:lnTo>
                <a:lnTo>
                  <a:pt x="0" y="49617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8441173" y="1378148"/>
            <a:ext cx="8558673" cy="5794426"/>
            <a:chOff x="0" y="0"/>
            <a:chExt cx="11411565" cy="7725902"/>
          </a:xfrm>
        </p:grpSpPr>
        <p:sp>
          <p:nvSpPr>
            <p:cNvPr id="6" name="Freeform 6"/>
            <p:cNvSpPr/>
            <p:nvPr/>
          </p:nvSpPr>
          <p:spPr>
            <a:xfrm>
              <a:off x="0" y="409743"/>
              <a:ext cx="10981102" cy="7316159"/>
            </a:xfrm>
            <a:custGeom>
              <a:avLst/>
              <a:gdLst/>
              <a:ahLst/>
              <a:cxnLst/>
              <a:rect l="l" t="t" r="r" b="b"/>
              <a:pathLst>
                <a:path w="10981102" h="7316159">
                  <a:moveTo>
                    <a:pt x="0" y="0"/>
                  </a:moveTo>
                  <a:lnTo>
                    <a:pt x="10981102" y="0"/>
                  </a:lnTo>
                  <a:lnTo>
                    <a:pt x="10981102" y="7316159"/>
                  </a:lnTo>
                  <a:lnTo>
                    <a:pt x="0" y="7316159"/>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7" name="Freeform 7"/>
            <p:cNvSpPr/>
            <p:nvPr/>
          </p:nvSpPr>
          <p:spPr>
            <a:xfrm rot="-10800000">
              <a:off x="4785027" y="0"/>
              <a:ext cx="6626538" cy="6643146"/>
            </a:xfrm>
            <a:custGeom>
              <a:avLst/>
              <a:gdLst/>
              <a:ahLst/>
              <a:cxnLst/>
              <a:rect l="l" t="t" r="r" b="b"/>
              <a:pathLst>
                <a:path w="6626538" h="6643146">
                  <a:moveTo>
                    <a:pt x="0" y="0"/>
                  </a:moveTo>
                  <a:lnTo>
                    <a:pt x="6626538" y="0"/>
                  </a:lnTo>
                  <a:lnTo>
                    <a:pt x="6626538" y="6643146"/>
                  </a:lnTo>
                  <a:lnTo>
                    <a:pt x="0" y="66431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8" name="TextBox 8"/>
          <p:cNvSpPr txBox="1"/>
          <p:nvPr/>
        </p:nvSpPr>
        <p:spPr>
          <a:xfrm>
            <a:off x="2077458" y="7397584"/>
            <a:ext cx="14534294" cy="23717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Farmers raise some cattle to give us</a:t>
            </a:r>
            <a:r>
              <a:rPr lang="en-US" sz="4500">
                <a:solidFill>
                  <a:srgbClr val="00BF63"/>
                </a:solidFill>
                <a:latin typeface="DM Sans Bold"/>
              </a:rPr>
              <a:t> milk</a:t>
            </a:r>
            <a:r>
              <a:rPr lang="en-US" sz="4500">
                <a:solidFill>
                  <a:srgbClr val="000000"/>
                </a:solidFill>
                <a:latin typeface="DM Sans Bold"/>
              </a:rPr>
              <a:t> </a:t>
            </a:r>
            <a:r>
              <a:rPr lang="en-US" sz="4500">
                <a:solidFill>
                  <a:srgbClr val="000000"/>
                </a:solidFill>
                <a:latin typeface="DM Sans"/>
              </a:rPr>
              <a:t>and other cattle to give us </a:t>
            </a:r>
            <a:r>
              <a:rPr lang="en-US" sz="4500">
                <a:solidFill>
                  <a:srgbClr val="00BF63"/>
                </a:solidFill>
                <a:latin typeface="DM Sans Bold"/>
              </a:rPr>
              <a:t>meat</a:t>
            </a:r>
            <a:r>
              <a:rPr lang="en-US" sz="4500">
                <a:solidFill>
                  <a:srgbClr val="000000"/>
                </a:solidFill>
                <a:latin typeface="DM Sans"/>
              </a:rPr>
              <a:t>. Cheese is made of </a:t>
            </a:r>
            <a:r>
              <a:rPr lang="en-US" sz="4500">
                <a:solidFill>
                  <a:srgbClr val="00BF63"/>
                </a:solidFill>
                <a:latin typeface="DM Sans Bold"/>
              </a:rPr>
              <a:t>milk</a:t>
            </a:r>
            <a:r>
              <a:rPr lang="en-US" sz="4500">
                <a:solidFill>
                  <a:srgbClr val="000000"/>
                </a:solidFill>
                <a:latin typeface="DM Sans"/>
              </a:rPr>
              <a:t> from </a:t>
            </a:r>
            <a:r>
              <a:rPr lang="en-US" sz="4500">
                <a:solidFill>
                  <a:srgbClr val="00BF63"/>
                </a:solidFill>
                <a:latin typeface="DM Sans Bold"/>
              </a:rPr>
              <a:t>dairy</a:t>
            </a:r>
            <a:r>
              <a:rPr lang="en-US" sz="4500">
                <a:solidFill>
                  <a:srgbClr val="000000"/>
                </a:solidFill>
                <a:latin typeface="DM Sans"/>
              </a:rPr>
              <a:t> cattle. We get </a:t>
            </a:r>
            <a:r>
              <a:rPr lang="en-US" sz="4500">
                <a:solidFill>
                  <a:srgbClr val="00BF63"/>
                </a:solidFill>
                <a:latin typeface="DM Sans Bold"/>
              </a:rPr>
              <a:t>ground beef</a:t>
            </a:r>
            <a:r>
              <a:rPr lang="en-US" sz="4500">
                <a:solidFill>
                  <a:srgbClr val="000000"/>
                </a:solidFill>
                <a:latin typeface="DM Sans"/>
              </a:rPr>
              <a:t> from beef </a:t>
            </a:r>
            <a:r>
              <a:rPr lang="en-US" sz="4500">
                <a:solidFill>
                  <a:srgbClr val="00BF63"/>
                </a:solidFill>
                <a:latin typeface="DM Sans Bold"/>
              </a:rPr>
              <a:t>cattle</a:t>
            </a:r>
            <a:r>
              <a:rPr lang="en-US" sz="4500">
                <a:solidFill>
                  <a:srgbClr val="000000"/>
                </a:solidFill>
                <a:latin typeface="DM Sans"/>
              </a:rPr>
              <a:t>.  </a:t>
            </a:r>
          </a:p>
        </p:txBody>
      </p:sp>
      <p:sp>
        <p:nvSpPr>
          <p:cNvPr id="9" name="TextBox 9"/>
          <p:cNvSpPr txBox="1"/>
          <p:nvPr/>
        </p:nvSpPr>
        <p:spPr>
          <a:xfrm>
            <a:off x="1487829" y="1382304"/>
            <a:ext cx="2827437" cy="863600"/>
          </a:xfrm>
          <a:prstGeom prst="rect">
            <a:avLst/>
          </a:prstGeom>
        </p:spPr>
        <p:txBody>
          <a:bodyPr lIns="0" tIns="0" rIns="0" bIns="0" rtlCol="0" anchor="t">
            <a:spAutoFit/>
          </a:bodyPr>
          <a:lstStyle/>
          <a:p>
            <a:pPr algn="ctr">
              <a:lnSpc>
                <a:spcPts val="7000"/>
              </a:lnSpc>
            </a:pPr>
            <a:r>
              <a:rPr lang="en-US" sz="5000">
                <a:solidFill>
                  <a:srgbClr val="FFFFFF"/>
                </a:solidFill>
                <a:latin typeface="DM Sans Bold"/>
              </a:rPr>
              <a:t>beef cow</a:t>
            </a:r>
          </a:p>
        </p:txBody>
      </p:sp>
      <p:sp>
        <p:nvSpPr>
          <p:cNvPr id="10" name="TextBox 10"/>
          <p:cNvSpPr txBox="1"/>
          <p:nvPr/>
        </p:nvSpPr>
        <p:spPr>
          <a:xfrm>
            <a:off x="8835512" y="1940679"/>
            <a:ext cx="2921198" cy="819577"/>
          </a:xfrm>
          <a:prstGeom prst="rect">
            <a:avLst/>
          </a:prstGeom>
        </p:spPr>
        <p:txBody>
          <a:bodyPr lIns="0" tIns="0" rIns="0" bIns="0" rtlCol="0" anchor="t">
            <a:spAutoFit/>
          </a:bodyPr>
          <a:lstStyle/>
          <a:p>
            <a:pPr algn="ctr">
              <a:lnSpc>
                <a:spcPts val="6801"/>
              </a:lnSpc>
            </a:pPr>
            <a:r>
              <a:rPr lang="en-US" sz="4858">
                <a:solidFill>
                  <a:srgbClr val="231F20"/>
                </a:solidFill>
                <a:latin typeface="DM Sans Bold"/>
              </a:rPr>
              <a:t>dairy cow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831137" y="894397"/>
            <a:ext cx="9606965" cy="7359879"/>
          </a:xfrm>
          <a:custGeom>
            <a:avLst/>
            <a:gdLst/>
            <a:ahLst/>
            <a:cxnLst/>
            <a:rect l="l" t="t" r="r" b="b"/>
            <a:pathLst>
              <a:path w="9606965" h="7359879">
                <a:moveTo>
                  <a:pt x="0" y="0"/>
                </a:moveTo>
                <a:lnTo>
                  <a:pt x="9606964" y="0"/>
                </a:lnTo>
                <a:lnTo>
                  <a:pt x="9606964" y="7359880"/>
                </a:lnTo>
                <a:lnTo>
                  <a:pt x="0" y="735988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a:off x="831137" y="894397"/>
            <a:ext cx="5346370" cy="4758269"/>
          </a:xfrm>
          <a:custGeom>
            <a:avLst/>
            <a:gdLst/>
            <a:ahLst/>
            <a:cxnLst/>
            <a:rect l="l" t="t" r="r" b="b"/>
            <a:pathLst>
              <a:path w="5346370" h="4758269">
                <a:moveTo>
                  <a:pt x="0" y="0"/>
                </a:moveTo>
                <a:lnTo>
                  <a:pt x="5346370" y="0"/>
                </a:lnTo>
                <a:lnTo>
                  <a:pt x="5346370" y="4758270"/>
                </a:lnTo>
                <a:lnTo>
                  <a:pt x="0" y="4758270"/>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5" name="Freeform 5"/>
          <p:cNvSpPr/>
          <p:nvPr/>
        </p:nvSpPr>
        <p:spPr>
          <a:xfrm rot="5400000">
            <a:off x="6621525" y="4437700"/>
            <a:ext cx="7357256" cy="275897"/>
          </a:xfrm>
          <a:custGeom>
            <a:avLst/>
            <a:gdLst/>
            <a:ahLst/>
            <a:cxnLst/>
            <a:rect l="l" t="t" r="r" b="b"/>
            <a:pathLst>
              <a:path w="7357256" h="275897">
                <a:moveTo>
                  <a:pt x="0" y="0"/>
                </a:moveTo>
                <a:lnTo>
                  <a:pt x="7357255" y="0"/>
                </a:lnTo>
                <a:lnTo>
                  <a:pt x="7357255" y="275898"/>
                </a:lnTo>
                <a:lnTo>
                  <a:pt x="0" y="275898"/>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6" name="TextBox 6"/>
          <p:cNvSpPr txBox="1"/>
          <p:nvPr/>
        </p:nvSpPr>
        <p:spPr>
          <a:xfrm>
            <a:off x="10923891" y="2545512"/>
            <a:ext cx="6335409" cy="39719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Just like people, cattle come in different colors, shapes and sizes. A group of cattle is known as a </a:t>
            </a:r>
            <a:r>
              <a:rPr lang="en-US" sz="4500">
                <a:solidFill>
                  <a:srgbClr val="FF914D"/>
                </a:solidFill>
                <a:latin typeface="DM Sans Bold"/>
              </a:rPr>
              <a:t>herd</a:t>
            </a:r>
            <a:r>
              <a:rPr lang="en-US" sz="4500">
                <a:solidFill>
                  <a:srgbClr val="000000"/>
                </a:solidFill>
                <a:latin typeface="DM Sans"/>
              </a:rPr>
              <a:t>.</a:t>
            </a:r>
          </a:p>
        </p:txBody>
      </p:sp>
      <p:sp>
        <p:nvSpPr>
          <p:cNvPr id="7" name="Freeform 7"/>
          <p:cNvSpPr/>
          <p:nvPr/>
        </p:nvSpPr>
        <p:spPr>
          <a:xfrm>
            <a:off x="831137" y="7978380"/>
            <a:ext cx="7357256" cy="275897"/>
          </a:xfrm>
          <a:custGeom>
            <a:avLst/>
            <a:gdLst/>
            <a:ahLst/>
            <a:cxnLst/>
            <a:rect l="l" t="t" r="r" b="b"/>
            <a:pathLst>
              <a:path w="7357256" h="275897">
                <a:moveTo>
                  <a:pt x="0" y="0"/>
                </a:moveTo>
                <a:lnTo>
                  <a:pt x="7357255" y="0"/>
                </a:lnTo>
                <a:lnTo>
                  <a:pt x="7357255" y="275897"/>
                </a:lnTo>
                <a:lnTo>
                  <a:pt x="0" y="275897"/>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rot="135124">
            <a:off x="1083604" y="642804"/>
            <a:ext cx="5062007" cy="5480919"/>
            <a:chOff x="0" y="0"/>
            <a:chExt cx="750677" cy="812800"/>
          </a:xfrm>
        </p:grpSpPr>
        <p:sp>
          <p:nvSpPr>
            <p:cNvPr id="4" name="Freeform 4"/>
            <p:cNvSpPr/>
            <p:nvPr/>
          </p:nvSpPr>
          <p:spPr>
            <a:xfrm>
              <a:off x="0" y="0"/>
              <a:ext cx="750677" cy="812800"/>
            </a:xfrm>
            <a:custGeom>
              <a:avLst/>
              <a:gdLst/>
              <a:ahLst/>
              <a:cxnLst/>
              <a:rect l="l" t="t" r="r" b="b"/>
              <a:pathLst>
                <a:path w="750677" h="812800">
                  <a:moveTo>
                    <a:pt x="0" y="0"/>
                  </a:moveTo>
                  <a:lnTo>
                    <a:pt x="750677" y="0"/>
                  </a:lnTo>
                  <a:lnTo>
                    <a:pt x="750677" y="812800"/>
                  </a:lnTo>
                  <a:lnTo>
                    <a:pt x="0" y="812800"/>
                  </a:lnTo>
                  <a:close/>
                </a:path>
              </a:pathLst>
            </a:custGeom>
            <a:blipFill>
              <a:blip r:embed="rId4" cstate="email">
                <a:extLst>
                  <a:ext uri="{28A0092B-C50C-407E-A947-70E740481C1C}">
                    <a14:useLocalDpi xmlns:a14="http://schemas.microsoft.com/office/drawing/2010/main"/>
                  </a:ext>
                </a:extLst>
              </a:blip>
              <a:stretch>
                <a:fillRect/>
              </a:stretch>
            </a:blipFill>
          </p:spPr>
        </p:sp>
      </p:grpSp>
      <p:sp>
        <p:nvSpPr>
          <p:cNvPr id="5" name="Freeform 5"/>
          <p:cNvSpPr/>
          <p:nvPr/>
        </p:nvSpPr>
        <p:spPr>
          <a:xfrm>
            <a:off x="0" y="178424"/>
            <a:ext cx="6985184" cy="7295231"/>
          </a:xfrm>
          <a:custGeom>
            <a:avLst/>
            <a:gdLst/>
            <a:ahLst/>
            <a:cxnLst/>
            <a:rect l="l" t="t" r="r" b="b"/>
            <a:pathLst>
              <a:path w="6985184" h="7295231">
                <a:moveTo>
                  <a:pt x="0" y="0"/>
                </a:moveTo>
                <a:lnTo>
                  <a:pt x="6985184" y="0"/>
                </a:lnTo>
                <a:lnTo>
                  <a:pt x="6985184" y="7295231"/>
                </a:lnTo>
                <a:lnTo>
                  <a:pt x="0" y="72952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6" name="Group 6"/>
          <p:cNvGrpSpPr/>
          <p:nvPr/>
        </p:nvGrpSpPr>
        <p:grpSpPr>
          <a:xfrm>
            <a:off x="7463568" y="1794344"/>
            <a:ext cx="4528095" cy="4243883"/>
            <a:chOff x="0" y="0"/>
            <a:chExt cx="462213" cy="433201"/>
          </a:xfrm>
        </p:grpSpPr>
        <p:sp>
          <p:nvSpPr>
            <p:cNvPr id="7" name="Freeform 7"/>
            <p:cNvSpPr/>
            <p:nvPr/>
          </p:nvSpPr>
          <p:spPr>
            <a:xfrm>
              <a:off x="0" y="0"/>
              <a:ext cx="462213" cy="433201"/>
            </a:xfrm>
            <a:custGeom>
              <a:avLst/>
              <a:gdLst/>
              <a:ahLst/>
              <a:cxnLst/>
              <a:rect l="l" t="t" r="r" b="b"/>
              <a:pathLst>
                <a:path w="462213" h="433201">
                  <a:moveTo>
                    <a:pt x="0" y="0"/>
                  </a:moveTo>
                  <a:lnTo>
                    <a:pt x="462213" y="0"/>
                  </a:lnTo>
                  <a:lnTo>
                    <a:pt x="462213" y="433201"/>
                  </a:lnTo>
                  <a:lnTo>
                    <a:pt x="0" y="433201"/>
                  </a:lnTo>
                  <a:close/>
                </a:path>
              </a:pathLst>
            </a:custGeom>
            <a:blipFill>
              <a:blip r:embed="rId7" cstate="email">
                <a:extLst>
                  <a:ext uri="{28A0092B-C50C-407E-A947-70E740481C1C}">
                    <a14:useLocalDpi xmlns:a14="http://schemas.microsoft.com/office/drawing/2010/main"/>
                  </a:ext>
                </a:extLst>
              </a:blip>
              <a:stretch>
                <a:fillRect/>
              </a:stretch>
            </a:blipFill>
          </p:spPr>
        </p:sp>
      </p:grpSp>
      <p:sp>
        <p:nvSpPr>
          <p:cNvPr id="8" name="Freeform 8"/>
          <p:cNvSpPr/>
          <p:nvPr/>
        </p:nvSpPr>
        <p:spPr>
          <a:xfrm>
            <a:off x="7149307" y="1028700"/>
            <a:ext cx="5152300" cy="6245212"/>
          </a:xfrm>
          <a:custGeom>
            <a:avLst/>
            <a:gdLst/>
            <a:ahLst/>
            <a:cxnLst/>
            <a:rect l="l" t="t" r="r" b="b"/>
            <a:pathLst>
              <a:path w="5152300" h="6245212">
                <a:moveTo>
                  <a:pt x="0" y="0"/>
                </a:moveTo>
                <a:lnTo>
                  <a:pt x="5152299" y="0"/>
                </a:lnTo>
                <a:lnTo>
                  <a:pt x="5152299" y="6245212"/>
                </a:lnTo>
                <a:lnTo>
                  <a:pt x="0" y="62452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rot="-63088">
            <a:off x="7590148" y="5962363"/>
            <a:ext cx="4270119" cy="1190371"/>
          </a:xfrm>
          <a:prstGeom prst="rect">
            <a:avLst/>
          </a:prstGeom>
        </p:spPr>
        <p:txBody>
          <a:bodyPr lIns="0" tIns="0" rIns="0" bIns="0" rtlCol="0" anchor="t">
            <a:spAutoFit/>
          </a:bodyPr>
          <a:lstStyle/>
          <a:p>
            <a:pPr algn="ctr">
              <a:lnSpc>
                <a:spcPts val="4712"/>
              </a:lnSpc>
            </a:pPr>
            <a:r>
              <a:rPr lang="en-US" sz="3800" spc="319">
                <a:solidFill>
                  <a:srgbClr val="00BF63"/>
                </a:solidFill>
                <a:latin typeface="Kapsalon"/>
              </a:rPr>
              <a:t>Hereford Breed </a:t>
            </a:r>
          </a:p>
        </p:txBody>
      </p:sp>
      <p:sp>
        <p:nvSpPr>
          <p:cNvPr id="10" name="TextBox 10"/>
          <p:cNvSpPr txBox="1"/>
          <p:nvPr/>
        </p:nvSpPr>
        <p:spPr>
          <a:xfrm>
            <a:off x="7697071" y="5601074"/>
            <a:ext cx="2625715" cy="247919"/>
          </a:xfrm>
          <a:prstGeom prst="rect">
            <a:avLst/>
          </a:prstGeom>
        </p:spPr>
        <p:txBody>
          <a:bodyPr lIns="0" tIns="0" rIns="0" bIns="0" rtlCol="0" anchor="t">
            <a:spAutoFit/>
          </a:bodyPr>
          <a:lstStyle/>
          <a:p>
            <a:pPr algn="l">
              <a:lnSpc>
                <a:spcPts val="2085"/>
              </a:lnSpc>
            </a:pPr>
            <a:r>
              <a:rPr lang="en-US" sz="1489">
                <a:solidFill>
                  <a:srgbClr val="FFFFFF"/>
                </a:solidFill>
                <a:latin typeface="DM Sans"/>
              </a:rPr>
              <a:t>Source: Hereford Association </a:t>
            </a:r>
          </a:p>
        </p:txBody>
      </p:sp>
      <p:grpSp>
        <p:nvGrpSpPr>
          <p:cNvPr id="11" name="Group 11"/>
          <p:cNvGrpSpPr/>
          <p:nvPr/>
        </p:nvGrpSpPr>
        <p:grpSpPr>
          <a:xfrm rot="148349">
            <a:off x="13262230" y="845159"/>
            <a:ext cx="4542303" cy="4480419"/>
            <a:chOff x="0" y="0"/>
            <a:chExt cx="703722" cy="694134"/>
          </a:xfrm>
        </p:grpSpPr>
        <p:sp>
          <p:nvSpPr>
            <p:cNvPr id="12" name="Freeform 12"/>
            <p:cNvSpPr/>
            <p:nvPr/>
          </p:nvSpPr>
          <p:spPr>
            <a:xfrm>
              <a:off x="0" y="0"/>
              <a:ext cx="703722" cy="694134"/>
            </a:xfrm>
            <a:custGeom>
              <a:avLst/>
              <a:gdLst/>
              <a:ahLst/>
              <a:cxnLst/>
              <a:rect l="l" t="t" r="r" b="b"/>
              <a:pathLst>
                <a:path w="703722" h="694134">
                  <a:moveTo>
                    <a:pt x="0" y="0"/>
                  </a:moveTo>
                  <a:lnTo>
                    <a:pt x="703722" y="0"/>
                  </a:lnTo>
                  <a:lnTo>
                    <a:pt x="703722" y="694134"/>
                  </a:lnTo>
                  <a:lnTo>
                    <a:pt x="0" y="694134"/>
                  </a:lnTo>
                  <a:close/>
                </a:path>
              </a:pathLst>
            </a:custGeom>
            <a:blipFill>
              <a:blip r:embed="rId10" cstate="email">
                <a:extLst>
                  <a:ext uri="{28A0092B-C50C-407E-A947-70E740481C1C}">
                    <a14:useLocalDpi xmlns:a14="http://schemas.microsoft.com/office/drawing/2010/main"/>
                  </a:ext>
                </a:extLst>
              </a:blip>
              <a:stretch>
                <a:fillRect/>
              </a:stretch>
            </a:blipFill>
          </p:spPr>
        </p:sp>
      </p:grpSp>
      <p:sp>
        <p:nvSpPr>
          <p:cNvPr id="13" name="Freeform 13"/>
          <p:cNvSpPr/>
          <p:nvPr/>
        </p:nvSpPr>
        <p:spPr>
          <a:xfrm>
            <a:off x="12214142" y="178424"/>
            <a:ext cx="6341946" cy="6623442"/>
          </a:xfrm>
          <a:custGeom>
            <a:avLst/>
            <a:gdLst/>
            <a:ahLst/>
            <a:cxnLst/>
            <a:rect l="l" t="t" r="r" b="b"/>
            <a:pathLst>
              <a:path w="6341946" h="6623442">
                <a:moveTo>
                  <a:pt x="0" y="0"/>
                </a:moveTo>
                <a:lnTo>
                  <a:pt x="6341946" y="0"/>
                </a:lnTo>
                <a:lnTo>
                  <a:pt x="6341946" y="6623442"/>
                </a:lnTo>
                <a:lnTo>
                  <a:pt x="0" y="66234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rot="152117">
            <a:off x="1357319" y="5954092"/>
            <a:ext cx="4514577" cy="1138428"/>
          </a:xfrm>
          <a:prstGeom prst="rect">
            <a:avLst/>
          </a:prstGeom>
        </p:spPr>
        <p:txBody>
          <a:bodyPr lIns="0" tIns="0" rIns="0" bIns="0" rtlCol="0" anchor="t">
            <a:spAutoFit/>
          </a:bodyPr>
          <a:lstStyle/>
          <a:p>
            <a:pPr algn="ctr">
              <a:lnSpc>
                <a:spcPts val="4446"/>
              </a:lnSpc>
            </a:pPr>
            <a:r>
              <a:rPr lang="en-US" sz="3800" spc="319">
                <a:solidFill>
                  <a:srgbClr val="00BF63"/>
                </a:solidFill>
                <a:latin typeface="Kapsalon"/>
              </a:rPr>
              <a:t>Charolais Breed </a:t>
            </a:r>
          </a:p>
        </p:txBody>
      </p:sp>
      <p:sp>
        <p:nvSpPr>
          <p:cNvPr id="15" name="TextBox 15"/>
          <p:cNvSpPr txBox="1"/>
          <p:nvPr/>
        </p:nvSpPr>
        <p:spPr>
          <a:xfrm rot="170955">
            <a:off x="1448356" y="947882"/>
            <a:ext cx="2675031" cy="247919"/>
          </a:xfrm>
          <a:prstGeom prst="rect">
            <a:avLst/>
          </a:prstGeom>
        </p:spPr>
        <p:txBody>
          <a:bodyPr lIns="0" tIns="0" rIns="0" bIns="0" rtlCol="0" anchor="t">
            <a:spAutoFit/>
          </a:bodyPr>
          <a:lstStyle/>
          <a:p>
            <a:pPr algn="l">
              <a:lnSpc>
                <a:spcPts val="2085"/>
              </a:lnSpc>
            </a:pPr>
            <a:r>
              <a:rPr lang="en-US" sz="1489">
                <a:solidFill>
                  <a:srgbClr val="FFFFFF"/>
                </a:solidFill>
                <a:latin typeface="DM Sans"/>
              </a:rPr>
              <a:t>Source: Charlois Association </a:t>
            </a:r>
          </a:p>
        </p:txBody>
      </p:sp>
      <p:sp>
        <p:nvSpPr>
          <p:cNvPr id="16" name="TextBox 16"/>
          <p:cNvSpPr txBox="1"/>
          <p:nvPr/>
        </p:nvSpPr>
        <p:spPr>
          <a:xfrm>
            <a:off x="2147366" y="7921330"/>
            <a:ext cx="13993267" cy="15716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     Cattle that are alike and have similar traits, like hair color or size, are called a </a:t>
            </a:r>
            <a:r>
              <a:rPr lang="en-US" sz="4500">
                <a:solidFill>
                  <a:srgbClr val="00BF63"/>
                </a:solidFill>
                <a:latin typeface="DM Sans Bold"/>
              </a:rPr>
              <a:t>breed</a:t>
            </a:r>
            <a:r>
              <a:rPr lang="en-US" sz="4500">
                <a:solidFill>
                  <a:srgbClr val="000000"/>
                </a:solidFill>
                <a:latin typeface="DM Sans"/>
              </a:rPr>
              <a:t>. </a:t>
            </a:r>
          </a:p>
        </p:txBody>
      </p:sp>
      <p:sp>
        <p:nvSpPr>
          <p:cNvPr id="17" name="TextBox 17"/>
          <p:cNvSpPr txBox="1"/>
          <p:nvPr/>
        </p:nvSpPr>
        <p:spPr>
          <a:xfrm rot="178842">
            <a:off x="13884727" y="5287352"/>
            <a:ext cx="3297973" cy="1199540"/>
          </a:xfrm>
          <a:prstGeom prst="rect">
            <a:avLst/>
          </a:prstGeom>
        </p:spPr>
        <p:txBody>
          <a:bodyPr lIns="0" tIns="0" rIns="0" bIns="0" rtlCol="0" anchor="t">
            <a:spAutoFit/>
          </a:bodyPr>
          <a:lstStyle/>
          <a:p>
            <a:pPr algn="ctr">
              <a:lnSpc>
                <a:spcPts val="4798"/>
              </a:lnSpc>
            </a:pPr>
            <a:r>
              <a:rPr lang="en-US" sz="3870" spc="325">
                <a:solidFill>
                  <a:srgbClr val="00BF63"/>
                </a:solidFill>
                <a:latin typeface="Kapsalon"/>
              </a:rPr>
              <a:t>Angus Breed </a:t>
            </a:r>
          </a:p>
        </p:txBody>
      </p:sp>
      <p:sp>
        <p:nvSpPr>
          <p:cNvPr id="18" name="TextBox 18"/>
          <p:cNvSpPr txBox="1"/>
          <p:nvPr/>
        </p:nvSpPr>
        <p:spPr>
          <a:xfrm rot="106236">
            <a:off x="13515634" y="947398"/>
            <a:ext cx="2485995" cy="247919"/>
          </a:xfrm>
          <a:prstGeom prst="rect">
            <a:avLst/>
          </a:prstGeom>
        </p:spPr>
        <p:txBody>
          <a:bodyPr lIns="0" tIns="0" rIns="0" bIns="0" rtlCol="0" anchor="t">
            <a:spAutoFit/>
          </a:bodyPr>
          <a:lstStyle/>
          <a:p>
            <a:pPr algn="l">
              <a:lnSpc>
                <a:spcPts val="2085"/>
              </a:lnSpc>
            </a:pPr>
            <a:r>
              <a:rPr lang="en-US" sz="1489">
                <a:solidFill>
                  <a:srgbClr val="000000"/>
                </a:solidFill>
                <a:latin typeface="DM Sans"/>
              </a:rPr>
              <a:t>Source: Angus Association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4" name="Group 4"/>
          <p:cNvGrpSpPr/>
          <p:nvPr/>
        </p:nvGrpSpPr>
        <p:grpSpPr>
          <a:xfrm>
            <a:off x="7267940" y="3059558"/>
            <a:ext cx="5673112" cy="6003697"/>
            <a:chOff x="0" y="0"/>
            <a:chExt cx="16397230" cy="17352733"/>
          </a:xfrm>
        </p:grpSpPr>
        <p:sp>
          <p:nvSpPr>
            <p:cNvPr id="5" name="Freeform 5"/>
            <p:cNvSpPr/>
            <p:nvPr/>
          </p:nvSpPr>
          <p:spPr>
            <a:xfrm>
              <a:off x="0" y="0"/>
              <a:ext cx="16397230" cy="17352733"/>
            </a:xfrm>
            <a:custGeom>
              <a:avLst/>
              <a:gdLst/>
              <a:ahLst/>
              <a:cxnLst/>
              <a:rect l="l" t="t" r="r" b="b"/>
              <a:pathLst>
                <a:path w="16397230" h="17352733">
                  <a:moveTo>
                    <a:pt x="16397230" y="290666"/>
                  </a:moveTo>
                  <a:lnTo>
                    <a:pt x="16397230" y="17062067"/>
                  </a:lnTo>
                  <a:cubicBezTo>
                    <a:pt x="16397230" y="17222660"/>
                    <a:pt x="16221264" y="17352733"/>
                    <a:pt x="16004011" y="17352733"/>
                  </a:cubicBezTo>
                  <a:lnTo>
                    <a:pt x="393219" y="17352733"/>
                  </a:lnTo>
                  <a:cubicBezTo>
                    <a:pt x="175965" y="17352733"/>
                    <a:pt x="0" y="17222660"/>
                    <a:pt x="0" y="17062067"/>
                  </a:cubicBezTo>
                  <a:lnTo>
                    <a:pt x="0" y="290666"/>
                  </a:lnTo>
                  <a:cubicBezTo>
                    <a:pt x="0" y="130073"/>
                    <a:pt x="175965" y="0"/>
                    <a:pt x="393219" y="0"/>
                  </a:cubicBezTo>
                  <a:lnTo>
                    <a:pt x="16004011" y="0"/>
                  </a:lnTo>
                  <a:cubicBezTo>
                    <a:pt x="16221264" y="0"/>
                    <a:pt x="16397230" y="130073"/>
                    <a:pt x="16397230" y="290666"/>
                  </a:cubicBezTo>
                  <a:close/>
                </a:path>
              </a:pathLst>
            </a:custGeom>
            <a:blipFill>
              <a:blip r:embed="rId4" cstate="email">
                <a:extLst>
                  <a:ext uri="{28A0092B-C50C-407E-A947-70E740481C1C}">
                    <a14:useLocalDpi xmlns:a14="http://schemas.microsoft.com/office/drawing/2010/main"/>
                  </a:ext>
                </a:extLst>
              </a:blip>
              <a:stretch>
                <a:fillRect/>
              </a:stretch>
            </a:blipFill>
          </p:spPr>
        </p:sp>
      </p:grpSp>
      <p:grpSp>
        <p:nvGrpSpPr>
          <p:cNvPr id="6" name="Group 6"/>
          <p:cNvGrpSpPr/>
          <p:nvPr/>
        </p:nvGrpSpPr>
        <p:grpSpPr>
          <a:xfrm>
            <a:off x="731346" y="1177527"/>
            <a:ext cx="5673112" cy="5904915"/>
            <a:chOff x="0" y="0"/>
            <a:chExt cx="16397230" cy="17067220"/>
          </a:xfrm>
        </p:grpSpPr>
        <p:sp>
          <p:nvSpPr>
            <p:cNvPr id="7" name="Freeform 7"/>
            <p:cNvSpPr/>
            <p:nvPr/>
          </p:nvSpPr>
          <p:spPr>
            <a:xfrm>
              <a:off x="0" y="0"/>
              <a:ext cx="16397230" cy="17067220"/>
            </a:xfrm>
            <a:custGeom>
              <a:avLst/>
              <a:gdLst/>
              <a:ahLst/>
              <a:cxnLst/>
              <a:rect l="l" t="t" r="r" b="b"/>
              <a:pathLst>
                <a:path w="16397230" h="17067220">
                  <a:moveTo>
                    <a:pt x="16397230" y="285883"/>
                  </a:moveTo>
                  <a:lnTo>
                    <a:pt x="16397230" y="16781337"/>
                  </a:lnTo>
                  <a:cubicBezTo>
                    <a:pt x="16397230" y="16939289"/>
                    <a:pt x="16221264" y="17067220"/>
                    <a:pt x="16004011" y="17067220"/>
                  </a:cubicBezTo>
                  <a:lnTo>
                    <a:pt x="393219" y="17067220"/>
                  </a:lnTo>
                  <a:cubicBezTo>
                    <a:pt x="175965" y="17067220"/>
                    <a:pt x="0" y="16939289"/>
                    <a:pt x="0" y="16781337"/>
                  </a:cubicBezTo>
                  <a:lnTo>
                    <a:pt x="0" y="285883"/>
                  </a:lnTo>
                  <a:cubicBezTo>
                    <a:pt x="0" y="127933"/>
                    <a:pt x="175965" y="0"/>
                    <a:pt x="393219" y="0"/>
                  </a:cubicBezTo>
                  <a:lnTo>
                    <a:pt x="16004011" y="0"/>
                  </a:lnTo>
                  <a:cubicBezTo>
                    <a:pt x="16221264" y="0"/>
                    <a:pt x="16397230" y="127933"/>
                    <a:pt x="16397230" y="285883"/>
                  </a:cubicBezTo>
                  <a:close/>
                </a:path>
              </a:pathLst>
            </a:custGeom>
            <a:blipFill>
              <a:blip r:embed="rId5" cstate="email">
                <a:extLst>
                  <a:ext uri="{28A0092B-C50C-407E-A947-70E740481C1C}">
                    <a14:useLocalDpi xmlns:a14="http://schemas.microsoft.com/office/drawing/2010/main"/>
                  </a:ext>
                </a:extLst>
              </a:blip>
              <a:stretch>
                <a:fillRect/>
              </a:stretch>
            </a:blipFill>
            <a:ln>
              <a:solidFill>
                <a:srgbClr val="C0F0F7"/>
              </a:solidFill>
            </a:ln>
          </p:spPr>
        </p:sp>
      </p:grpSp>
      <p:sp>
        <p:nvSpPr>
          <p:cNvPr id="8" name="TextBox 8"/>
          <p:cNvSpPr txBox="1"/>
          <p:nvPr/>
        </p:nvSpPr>
        <p:spPr>
          <a:xfrm>
            <a:off x="13132340" y="3514725"/>
            <a:ext cx="5240517" cy="31718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This cow is a Holstein,</a:t>
            </a:r>
          </a:p>
          <a:p>
            <a:pPr algn="ctr">
              <a:lnSpc>
                <a:spcPts val="6299"/>
              </a:lnSpc>
            </a:pPr>
            <a:r>
              <a:rPr lang="en-US" sz="4500">
                <a:solidFill>
                  <a:srgbClr val="000000"/>
                </a:solidFill>
                <a:latin typeface="DM Sans"/>
              </a:rPr>
              <a:t> a breed used to produce milk.  </a:t>
            </a:r>
          </a:p>
        </p:txBody>
      </p:sp>
      <p:sp>
        <p:nvSpPr>
          <p:cNvPr id="13" name="Freeform 6">
            <a:extLst>
              <a:ext uri="{FF2B5EF4-FFF2-40B4-BE49-F238E27FC236}">
                <a16:creationId xmlns:a16="http://schemas.microsoft.com/office/drawing/2014/main" id="{9D852D51-1907-CA7F-A311-87C1CC48B81F}"/>
              </a:ext>
            </a:extLst>
          </p:cNvPr>
          <p:cNvSpPr/>
          <p:nvPr/>
        </p:nvSpPr>
        <p:spPr>
          <a:xfrm rot="5400000">
            <a:off x="540468" y="1118975"/>
            <a:ext cx="6054867" cy="5858619"/>
          </a:xfrm>
          <a:custGeom>
            <a:avLst/>
            <a:gdLst/>
            <a:ahLst/>
            <a:cxnLst/>
            <a:rect l="l" t="t" r="r" b="b"/>
            <a:pathLst>
              <a:path w="7897511" h="11182317">
                <a:moveTo>
                  <a:pt x="0" y="0"/>
                </a:moveTo>
                <a:lnTo>
                  <a:pt x="7897511" y="0"/>
                </a:lnTo>
                <a:lnTo>
                  <a:pt x="7897511" y="11182316"/>
                </a:lnTo>
                <a:lnTo>
                  <a:pt x="0" y="111823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6">
            <a:extLst>
              <a:ext uri="{FF2B5EF4-FFF2-40B4-BE49-F238E27FC236}">
                <a16:creationId xmlns:a16="http://schemas.microsoft.com/office/drawing/2014/main" id="{9BD31835-D46D-D16C-B695-8ABCB93C96D8}"/>
              </a:ext>
            </a:extLst>
          </p:cNvPr>
          <p:cNvSpPr/>
          <p:nvPr/>
        </p:nvSpPr>
        <p:spPr>
          <a:xfrm rot="5400000">
            <a:off x="7112922" y="3157682"/>
            <a:ext cx="6054867" cy="5858619"/>
          </a:xfrm>
          <a:custGeom>
            <a:avLst/>
            <a:gdLst/>
            <a:ahLst/>
            <a:cxnLst/>
            <a:rect l="l" t="t" r="r" b="b"/>
            <a:pathLst>
              <a:path w="7897511" h="11182317">
                <a:moveTo>
                  <a:pt x="0" y="0"/>
                </a:moveTo>
                <a:lnTo>
                  <a:pt x="7897511" y="0"/>
                </a:lnTo>
                <a:lnTo>
                  <a:pt x="7897511" y="11182316"/>
                </a:lnTo>
                <a:lnTo>
                  <a:pt x="0" y="111823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a:off x="1596017" y="1254003"/>
            <a:ext cx="8680834" cy="6529490"/>
          </a:xfrm>
          <a:custGeom>
            <a:avLst/>
            <a:gdLst/>
            <a:ahLst/>
            <a:cxnLst/>
            <a:rect l="l" t="t" r="r" b="b"/>
            <a:pathLst>
              <a:path w="8680834" h="6529490">
                <a:moveTo>
                  <a:pt x="0" y="0"/>
                </a:moveTo>
                <a:lnTo>
                  <a:pt x="8680834" y="0"/>
                </a:lnTo>
                <a:lnTo>
                  <a:pt x="8680834" y="6529490"/>
                </a:lnTo>
                <a:lnTo>
                  <a:pt x="0" y="652949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3" name="Freeform 3"/>
          <p:cNvSpPr/>
          <p:nvPr/>
        </p:nvSpPr>
        <p:spPr>
          <a:xfrm rot="5400000">
            <a:off x="2086785" y="-99236"/>
            <a:ext cx="7651753" cy="9691724"/>
          </a:xfrm>
          <a:custGeom>
            <a:avLst/>
            <a:gdLst/>
            <a:ahLst/>
            <a:cxnLst/>
            <a:rect l="l" t="t" r="r" b="b"/>
            <a:pathLst>
              <a:path w="7869101" h="9367977">
                <a:moveTo>
                  <a:pt x="0" y="0"/>
                </a:moveTo>
                <a:lnTo>
                  <a:pt x="7869101" y="0"/>
                </a:lnTo>
                <a:lnTo>
                  <a:pt x="7869101" y="9367978"/>
                </a:lnTo>
                <a:lnTo>
                  <a:pt x="0" y="93679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11347153" y="2401659"/>
            <a:ext cx="6418280" cy="4697730"/>
          </a:xfrm>
          <a:prstGeom prst="rect">
            <a:avLst/>
          </a:prstGeom>
        </p:spPr>
        <p:txBody>
          <a:bodyPr lIns="0" tIns="0" rIns="0" bIns="0" rtlCol="0" anchor="t">
            <a:spAutoFit/>
          </a:bodyPr>
          <a:lstStyle/>
          <a:p>
            <a:pPr algn="ctr">
              <a:lnSpc>
                <a:spcPts val="7559"/>
              </a:lnSpc>
            </a:pPr>
            <a:r>
              <a:rPr lang="en-US" sz="4500">
                <a:solidFill>
                  <a:srgbClr val="00BF63"/>
                </a:solidFill>
                <a:latin typeface="DM Sans Bold"/>
              </a:rPr>
              <a:t>Cows</a:t>
            </a:r>
            <a:r>
              <a:rPr lang="en-US" sz="4500">
                <a:solidFill>
                  <a:srgbClr val="000000"/>
                </a:solidFill>
                <a:latin typeface="DM Sans"/>
              </a:rPr>
              <a:t> are bred to have babies. This </a:t>
            </a:r>
            <a:r>
              <a:rPr lang="en-US" sz="4500">
                <a:solidFill>
                  <a:srgbClr val="00BF63"/>
                </a:solidFill>
                <a:latin typeface="DM Sans Bold"/>
              </a:rPr>
              <a:t>calf</a:t>
            </a:r>
            <a:r>
              <a:rPr lang="en-US" sz="4500">
                <a:solidFill>
                  <a:srgbClr val="000000"/>
                </a:solidFill>
                <a:latin typeface="DM Sans"/>
              </a:rPr>
              <a:t> is a baby beef animal.  </a:t>
            </a:r>
          </a:p>
          <a:p>
            <a:pPr algn="ctr">
              <a:lnSpc>
                <a:spcPts val="7559"/>
              </a:lnSpc>
            </a:pPr>
            <a:r>
              <a:rPr lang="en-US" sz="4500">
                <a:solidFill>
                  <a:srgbClr val="000000"/>
                </a:solidFill>
                <a:latin typeface="DM Sans"/>
              </a:rPr>
              <a:t>It weighs about 80 pounds when it is born.</a:t>
            </a:r>
            <a:r>
              <a:rPr lang="en-US" sz="4500">
                <a:solidFill>
                  <a:srgbClr val="FFFFFF"/>
                </a:solidFill>
                <a:latin typeface="DM Sans"/>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90600" y="1638300"/>
            <a:ext cx="9581462" cy="6383649"/>
          </a:xfrm>
          <a:custGeom>
            <a:avLst/>
            <a:gdLst/>
            <a:ahLst/>
            <a:cxnLst/>
            <a:rect l="l" t="t" r="r" b="b"/>
            <a:pathLst>
              <a:path w="9581462" h="6383649">
                <a:moveTo>
                  <a:pt x="0" y="0"/>
                </a:moveTo>
                <a:lnTo>
                  <a:pt x="9581462" y="0"/>
                </a:lnTo>
                <a:lnTo>
                  <a:pt x="9581462" y="6383649"/>
                </a:lnTo>
                <a:lnTo>
                  <a:pt x="0" y="638364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5" name="TextBox 5"/>
          <p:cNvSpPr txBox="1"/>
          <p:nvPr/>
        </p:nvSpPr>
        <p:spPr>
          <a:xfrm>
            <a:off x="10830810" y="2314575"/>
            <a:ext cx="7013571" cy="55721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Calves </a:t>
            </a:r>
            <a:r>
              <a:rPr lang="en-US" sz="4500">
                <a:solidFill>
                  <a:srgbClr val="FF914D"/>
                </a:solidFill>
                <a:latin typeface="DM Sans Bold"/>
              </a:rPr>
              <a:t>nurse</a:t>
            </a:r>
            <a:r>
              <a:rPr lang="en-US" sz="4500">
                <a:solidFill>
                  <a:srgbClr val="000000"/>
                </a:solidFill>
                <a:latin typeface="DM Sans"/>
              </a:rPr>
              <a:t> from their mother’s udder several</a:t>
            </a:r>
          </a:p>
          <a:p>
            <a:pPr algn="ctr">
              <a:lnSpc>
                <a:spcPts val="6299"/>
              </a:lnSpc>
            </a:pPr>
            <a:r>
              <a:rPr lang="en-US" sz="4500">
                <a:solidFill>
                  <a:srgbClr val="000000"/>
                </a:solidFill>
                <a:latin typeface="DM Sans"/>
              </a:rPr>
              <a:t> times a day.</a:t>
            </a:r>
          </a:p>
          <a:p>
            <a:pPr algn="ctr">
              <a:lnSpc>
                <a:spcPts val="6299"/>
              </a:lnSpc>
            </a:pPr>
            <a:endParaRPr lang="en-US" sz="4500">
              <a:solidFill>
                <a:srgbClr val="000000"/>
              </a:solidFill>
              <a:latin typeface="DM Sans"/>
            </a:endParaRPr>
          </a:p>
          <a:p>
            <a:pPr algn="ctr">
              <a:lnSpc>
                <a:spcPts val="6299"/>
              </a:lnSpc>
            </a:pPr>
            <a:r>
              <a:rPr lang="en-US" sz="4500">
                <a:solidFill>
                  <a:srgbClr val="000000"/>
                </a:solidFill>
                <a:latin typeface="DM Sans"/>
              </a:rPr>
              <a:t>The </a:t>
            </a:r>
            <a:r>
              <a:rPr lang="en-US" sz="4500">
                <a:solidFill>
                  <a:srgbClr val="FF914D"/>
                </a:solidFill>
                <a:latin typeface="DM Sans Bold"/>
              </a:rPr>
              <a:t>udder</a:t>
            </a:r>
            <a:r>
              <a:rPr lang="en-US" sz="4500">
                <a:solidFill>
                  <a:srgbClr val="000000"/>
                </a:solidFill>
                <a:latin typeface="DM Sans"/>
              </a:rPr>
              <a:t> is part of the female cow that provides milk for the calf.</a:t>
            </a:r>
          </a:p>
        </p:txBody>
      </p:sp>
      <p:sp>
        <p:nvSpPr>
          <p:cNvPr id="6" name="Freeform 5">
            <a:extLst>
              <a:ext uri="{FF2B5EF4-FFF2-40B4-BE49-F238E27FC236}">
                <a16:creationId xmlns:a16="http://schemas.microsoft.com/office/drawing/2014/main" id="{677FC21F-3704-AF55-FE49-5A859F7771CB}"/>
              </a:ext>
            </a:extLst>
          </p:cNvPr>
          <p:cNvSpPr/>
          <p:nvPr/>
        </p:nvSpPr>
        <p:spPr>
          <a:xfrm rot="5579020">
            <a:off x="1976875" y="-211370"/>
            <a:ext cx="7252791" cy="10461743"/>
          </a:xfrm>
          <a:custGeom>
            <a:avLst/>
            <a:gdLst/>
            <a:ahLst/>
            <a:cxnLst/>
            <a:rect l="l" t="t" r="r" b="b"/>
            <a:pathLst>
              <a:path w="6525351" h="7768275">
                <a:moveTo>
                  <a:pt x="0" y="0"/>
                </a:moveTo>
                <a:lnTo>
                  <a:pt x="6525352" y="0"/>
                </a:lnTo>
                <a:lnTo>
                  <a:pt x="6525352" y="7768275"/>
                </a:lnTo>
                <a:lnTo>
                  <a:pt x="0" y="77682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rot="-125177">
            <a:off x="659147" y="834040"/>
            <a:ext cx="8190864" cy="5815958"/>
          </a:xfrm>
          <a:custGeom>
            <a:avLst/>
            <a:gdLst/>
            <a:ahLst/>
            <a:cxnLst/>
            <a:rect l="l" t="t" r="r" b="b"/>
            <a:pathLst>
              <a:path w="8190864" h="5815958">
                <a:moveTo>
                  <a:pt x="0" y="0"/>
                </a:moveTo>
                <a:lnTo>
                  <a:pt x="8190864" y="0"/>
                </a:lnTo>
                <a:lnTo>
                  <a:pt x="8190864" y="5815958"/>
                </a:lnTo>
                <a:lnTo>
                  <a:pt x="0" y="581595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rot="179020">
            <a:off x="10219730" y="1294707"/>
            <a:ext cx="7283555" cy="5246530"/>
          </a:xfrm>
          <a:custGeom>
            <a:avLst/>
            <a:gdLst/>
            <a:ahLst/>
            <a:cxnLst/>
            <a:rect l="l" t="t" r="r" b="b"/>
            <a:pathLst>
              <a:path w="7283555" h="5246530">
                <a:moveTo>
                  <a:pt x="0" y="0"/>
                </a:moveTo>
                <a:lnTo>
                  <a:pt x="7283555" y="0"/>
                </a:lnTo>
                <a:lnTo>
                  <a:pt x="7283555" y="5246531"/>
                </a:lnTo>
                <a:lnTo>
                  <a:pt x="0" y="524653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7" name="Freeform 7"/>
          <p:cNvSpPr/>
          <p:nvPr/>
        </p:nvSpPr>
        <p:spPr>
          <a:xfrm>
            <a:off x="555998" y="883993"/>
            <a:ext cx="4847030" cy="1014991"/>
          </a:xfrm>
          <a:custGeom>
            <a:avLst/>
            <a:gdLst/>
            <a:ahLst/>
            <a:cxnLst/>
            <a:rect l="l" t="t" r="r" b="b"/>
            <a:pathLst>
              <a:path w="4847030" h="1014991">
                <a:moveTo>
                  <a:pt x="0" y="0"/>
                </a:moveTo>
                <a:lnTo>
                  <a:pt x="4847030" y="0"/>
                </a:lnTo>
                <a:lnTo>
                  <a:pt x="4847030" y="1014991"/>
                </a:lnTo>
                <a:lnTo>
                  <a:pt x="0" y="1014991"/>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b="-51615"/>
            </a:stretch>
          </a:blipFill>
        </p:spPr>
      </p:sp>
      <p:sp>
        <p:nvSpPr>
          <p:cNvPr id="8" name="Freeform 8"/>
          <p:cNvSpPr/>
          <p:nvPr/>
        </p:nvSpPr>
        <p:spPr>
          <a:xfrm>
            <a:off x="4106130" y="5420295"/>
            <a:ext cx="4847030" cy="1014991"/>
          </a:xfrm>
          <a:custGeom>
            <a:avLst/>
            <a:gdLst/>
            <a:ahLst/>
            <a:cxnLst/>
            <a:rect l="l" t="t" r="r" b="b"/>
            <a:pathLst>
              <a:path w="4847030" h="1014991">
                <a:moveTo>
                  <a:pt x="0" y="0"/>
                </a:moveTo>
                <a:lnTo>
                  <a:pt x="4847030" y="0"/>
                </a:lnTo>
                <a:lnTo>
                  <a:pt x="4847030" y="1014991"/>
                </a:lnTo>
                <a:lnTo>
                  <a:pt x="0" y="1014991"/>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b="-51615"/>
            </a:stretch>
          </a:blipFill>
        </p:spPr>
      </p:sp>
      <p:sp>
        <p:nvSpPr>
          <p:cNvPr id="9" name="Freeform 9"/>
          <p:cNvSpPr/>
          <p:nvPr/>
        </p:nvSpPr>
        <p:spPr>
          <a:xfrm>
            <a:off x="9491025" y="5660003"/>
            <a:ext cx="5458575" cy="1664865"/>
          </a:xfrm>
          <a:custGeom>
            <a:avLst/>
            <a:gdLst/>
            <a:ahLst/>
            <a:cxnLst/>
            <a:rect l="l" t="t" r="r" b="b"/>
            <a:pathLst>
              <a:path w="5458575" h="1664865">
                <a:moveTo>
                  <a:pt x="0" y="0"/>
                </a:moveTo>
                <a:lnTo>
                  <a:pt x="5458575" y="0"/>
                </a:lnTo>
                <a:lnTo>
                  <a:pt x="5458575" y="1664865"/>
                </a:lnTo>
                <a:lnTo>
                  <a:pt x="0" y="166486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TextBox 10"/>
          <p:cNvSpPr txBox="1"/>
          <p:nvPr/>
        </p:nvSpPr>
        <p:spPr>
          <a:xfrm>
            <a:off x="2623820" y="7619253"/>
            <a:ext cx="14852604" cy="2371725"/>
          </a:xfrm>
          <a:prstGeom prst="rect">
            <a:avLst/>
          </a:prstGeom>
        </p:spPr>
        <p:txBody>
          <a:bodyPr lIns="0" tIns="0" rIns="0" bIns="0" rtlCol="0" anchor="t">
            <a:spAutoFit/>
          </a:bodyPr>
          <a:lstStyle/>
          <a:p>
            <a:pPr algn="ctr">
              <a:lnSpc>
                <a:spcPts val="6299"/>
              </a:lnSpc>
            </a:pPr>
            <a:r>
              <a:rPr lang="en-US" sz="4500">
                <a:solidFill>
                  <a:srgbClr val="FF914D"/>
                </a:solidFill>
                <a:latin typeface="DM Sans Bold"/>
              </a:rPr>
              <a:t>Heifers</a:t>
            </a:r>
            <a:r>
              <a:rPr lang="en-US" sz="4500">
                <a:solidFill>
                  <a:srgbClr val="000000"/>
                </a:solidFill>
                <a:latin typeface="DM Sans"/>
              </a:rPr>
              <a:t> are young females that have not had babies. When </a:t>
            </a:r>
            <a:r>
              <a:rPr lang="en-US" sz="4500">
                <a:solidFill>
                  <a:srgbClr val="FF914D"/>
                </a:solidFill>
                <a:latin typeface="DM Sans Bold"/>
              </a:rPr>
              <a:t>heifers</a:t>
            </a:r>
            <a:r>
              <a:rPr lang="en-US" sz="4500">
                <a:solidFill>
                  <a:srgbClr val="000000"/>
                </a:solidFill>
                <a:latin typeface="DM Sans"/>
              </a:rPr>
              <a:t> are bred to a </a:t>
            </a:r>
            <a:r>
              <a:rPr lang="en-US" sz="4500">
                <a:solidFill>
                  <a:srgbClr val="FF914D"/>
                </a:solidFill>
                <a:latin typeface="DM Sans Bold"/>
              </a:rPr>
              <a:t>bull</a:t>
            </a:r>
            <a:r>
              <a:rPr lang="en-US" sz="4500">
                <a:solidFill>
                  <a:srgbClr val="000000"/>
                </a:solidFill>
                <a:latin typeface="DM Sans"/>
              </a:rPr>
              <a:t>, and have a </a:t>
            </a:r>
            <a:r>
              <a:rPr lang="en-US" sz="4500">
                <a:solidFill>
                  <a:srgbClr val="FF914D"/>
                </a:solidFill>
                <a:latin typeface="DM Sans Bold"/>
              </a:rPr>
              <a:t>calf</a:t>
            </a:r>
            <a:r>
              <a:rPr lang="en-US" sz="4500">
                <a:solidFill>
                  <a:srgbClr val="000000"/>
                </a:solidFill>
                <a:latin typeface="DM Sans"/>
              </a:rPr>
              <a:t>, they are called a </a:t>
            </a:r>
            <a:r>
              <a:rPr lang="en-US" sz="4500">
                <a:solidFill>
                  <a:srgbClr val="FF914D"/>
                </a:solidFill>
                <a:latin typeface="DM Sans Bold"/>
              </a:rPr>
              <a:t>cow</a:t>
            </a:r>
            <a:r>
              <a:rPr lang="en-US" sz="4500">
                <a:solidFill>
                  <a:srgbClr val="000000"/>
                </a:solidFill>
                <a:latin typeface="DM Sans"/>
              </a:rPr>
              <a:t>. It takes 9 months for a calf to be born. </a:t>
            </a:r>
          </a:p>
        </p:txBody>
      </p:sp>
      <p:sp>
        <p:nvSpPr>
          <p:cNvPr id="11" name="TextBox 11"/>
          <p:cNvSpPr txBox="1"/>
          <p:nvPr/>
        </p:nvSpPr>
        <p:spPr>
          <a:xfrm rot="-88211">
            <a:off x="-179824" y="1118413"/>
            <a:ext cx="6703105" cy="606426"/>
          </a:xfrm>
          <a:prstGeom prst="rect">
            <a:avLst/>
          </a:prstGeom>
        </p:spPr>
        <p:txBody>
          <a:bodyPr lIns="0" tIns="0" rIns="0" bIns="0" rtlCol="0" anchor="t">
            <a:spAutoFit/>
          </a:bodyPr>
          <a:lstStyle/>
          <a:p>
            <a:pPr algn="ctr">
              <a:lnSpc>
                <a:spcPts val="4899"/>
              </a:lnSpc>
            </a:pPr>
            <a:r>
              <a:rPr lang="en-US" sz="3499">
                <a:solidFill>
                  <a:srgbClr val="000000"/>
                </a:solidFill>
                <a:latin typeface="Kapsalon"/>
              </a:rPr>
              <a:t>Cow ~ 2 years old  </a:t>
            </a:r>
          </a:p>
        </p:txBody>
      </p:sp>
      <p:sp>
        <p:nvSpPr>
          <p:cNvPr id="12" name="TextBox 12"/>
          <p:cNvSpPr txBox="1"/>
          <p:nvPr/>
        </p:nvSpPr>
        <p:spPr>
          <a:xfrm rot="-88211">
            <a:off x="3700913" y="5681112"/>
            <a:ext cx="6106235" cy="537846"/>
          </a:xfrm>
          <a:prstGeom prst="rect">
            <a:avLst/>
          </a:prstGeom>
        </p:spPr>
        <p:txBody>
          <a:bodyPr lIns="0" tIns="0" rIns="0" bIns="0" rtlCol="0" anchor="t">
            <a:spAutoFit/>
          </a:bodyPr>
          <a:lstStyle/>
          <a:p>
            <a:pPr algn="ctr">
              <a:lnSpc>
                <a:spcPts val="4479"/>
              </a:lnSpc>
            </a:pPr>
            <a:r>
              <a:rPr lang="en-US" sz="3199">
                <a:solidFill>
                  <a:srgbClr val="000000"/>
                </a:solidFill>
                <a:latin typeface="Kapsalon"/>
              </a:rPr>
              <a:t>Calf ~ 2 months old  </a:t>
            </a:r>
          </a:p>
        </p:txBody>
      </p:sp>
      <p:sp>
        <p:nvSpPr>
          <p:cNvPr id="13" name="TextBox 13"/>
          <p:cNvSpPr txBox="1"/>
          <p:nvPr/>
        </p:nvSpPr>
        <p:spPr>
          <a:xfrm>
            <a:off x="8934110" y="6076510"/>
            <a:ext cx="6703105" cy="606426"/>
          </a:xfrm>
          <a:prstGeom prst="rect">
            <a:avLst/>
          </a:prstGeom>
        </p:spPr>
        <p:txBody>
          <a:bodyPr lIns="0" tIns="0" rIns="0" bIns="0" rtlCol="0" anchor="t">
            <a:spAutoFit/>
          </a:bodyPr>
          <a:lstStyle/>
          <a:p>
            <a:pPr algn="ctr">
              <a:lnSpc>
                <a:spcPts val="4899"/>
              </a:lnSpc>
            </a:pPr>
            <a:r>
              <a:rPr lang="en-US" sz="3499">
                <a:solidFill>
                  <a:srgbClr val="000000"/>
                </a:solidFill>
                <a:latin typeface="Kapsalon"/>
              </a:rPr>
              <a:t>heifer ~ 1 year old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8935692" y="191905"/>
            <a:ext cx="8751662" cy="6452259"/>
            <a:chOff x="0" y="0"/>
            <a:chExt cx="11668883" cy="8603012"/>
          </a:xfrm>
        </p:grpSpPr>
        <p:grpSp>
          <p:nvGrpSpPr>
            <p:cNvPr id="4" name="Group 4"/>
            <p:cNvGrpSpPr/>
            <p:nvPr/>
          </p:nvGrpSpPr>
          <p:grpSpPr>
            <a:xfrm rot="234685">
              <a:off x="558084" y="616010"/>
              <a:ext cx="10552716" cy="7370992"/>
              <a:chOff x="0" y="0"/>
              <a:chExt cx="15163800" cy="10591800"/>
            </a:xfrm>
          </p:grpSpPr>
          <p:sp>
            <p:nvSpPr>
              <p:cNvPr id="5" name="Freeform 5"/>
              <p:cNvSpPr/>
              <p:nvPr/>
            </p:nvSpPr>
            <p:spPr>
              <a:xfrm rot="193993">
                <a:off x="-280212" y="-412782"/>
                <a:ext cx="15724223" cy="11417363"/>
              </a:xfrm>
              <a:custGeom>
                <a:avLst/>
                <a:gdLst/>
                <a:ahLst/>
                <a:cxnLst/>
                <a:rect l="l" t="t" r="r" b="b"/>
                <a:pathLst>
                  <a:path w="15724223" h="11417363">
                    <a:moveTo>
                      <a:pt x="15147578" y="247185"/>
                    </a:moveTo>
                    <a:lnTo>
                      <a:pt x="15716309" y="10314934"/>
                    </a:lnTo>
                    <a:cubicBezTo>
                      <a:pt x="15724224" y="10455046"/>
                      <a:pt x="15617151" y="10574941"/>
                      <a:pt x="15477039" y="10582856"/>
                    </a:cubicBezTo>
                    <a:lnTo>
                      <a:pt x="844567" y="11409449"/>
                    </a:lnTo>
                    <a:cubicBezTo>
                      <a:pt x="704456" y="11417364"/>
                      <a:pt x="584561" y="11310290"/>
                      <a:pt x="576646" y="11170179"/>
                    </a:cubicBezTo>
                    <a:lnTo>
                      <a:pt x="7915" y="1102430"/>
                    </a:lnTo>
                    <a:cubicBezTo>
                      <a:pt x="0" y="962318"/>
                      <a:pt x="107074" y="842423"/>
                      <a:pt x="247185" y="834508"/>
                    </a:cubicBezTo>
                    <a:lnTo>
                      <a:pt x="14879657" y="7915"/>
                    </a:lnTo>
                    <a:cubicBezTo>
                      <a:pt x="15019769" y="0"/>
                      <a:pt x="15139663" y="107074"/>
                      <a:pt x="15147578" y="247185"/>
                    </a:cubicBezTo>
                    <a:close/>
                  </a:path>
                </a:pathLst>
              </a:custGeom>
              <a:blipFill>
                <a:blip r:embed="rId4" cstate="email">
                  <a:extLst>
                    <a:ext uri="{28A0092B-C50C-407E-A947-70E740481C1C}">
                      <a14:useLocalDpi xmlns:a14="http://schemas.microsoft.com/office/drawing/2010/main"/>
                    </a:ext>
                  </a:extLst>
                </a:blip>
                <a:stretch>
                  <a:fillRect/>
                </a:stretch>
              </a:blipFill>
            </p:spPr>
          </p:sp>
        </p:grpSp>
        <p:sp>
          <p:nvSpPr>
            <p:cNvPr id="6" name="Freeform 6"/>
            <p:cNvSpPr/>
            <p:nvPr/>
          </p:nvSpPr>
          <p:spPr>
            <a:xfrm rot="5622110">
              <a:off x="1885686" y="-1289652"/>
              <a:ext cx="7897511" cy="11182317"/>
            </a:xfrm>
            <a:custGeom>
              <a:avLst/>
              <a:gdLst/>
              <a:ahLst/>
              <a:cxnLst/>
              <a:rect l="l" t="t" r="r" b="b"/>
              <a:pathLst>
                <a:path w="7897511" h="11182317">
                  <a:moveTo>
                    <a:pt x="0" y="0"/>
                  </a:moveTo>
                  <a:lnTo>
                    <a:pt x="7897511" y="0"/>
                  </a:lnTo>
                  <a:lnTo>
                    <a:pt x="7897511" y="11182316"/>
                  </a:lnTo>
                  <a:lnTo>
                    <a:pt x="0" y="111823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grpSp>
        <p:nvGrpSpPr>
          <p:cNvPr id="7" name="Group 7"/>
          <p:cNvGrpSpPr/>
          <p:nvPr/>
        </p:nvGrpSpPr>
        <p:grpSpPr>
          <a:xfrm>
            <a:off x="398835" y="-558436"/>
            <a:ext cx="9445882" cy="7401476"/>
            <a:chOff x="0" y="0"/>
            <a:chExt cx="12594509" cy="9868635"/>
          </a:xfrm>
        </p:grpSpPr>
        <p:grpSp>
          <p:nvGrpSpPr>
            <p:cNvPr id="8" name="Group 8"/>
            <p:cNvGrpSpPr/>
            <p:nvPr/>
          </p:nvGrpSpPr>
          <p:grpSpPr>
            <a:xfrm rot="-410954">
              <a:off x="839963" y="1122440"/>
              <a:ext cx="10914583" cy="7623754"/>
              <a:chOff x="0" y="0"/>
              <a:chExt cx="15163800" cy="10591800"/>
            </a:xfrm>
          </p:grpSpPr>
          <p:sp>
            <p:nvSpPr>
              <p:cNvPr id="9" name="Freeform 9"/>
              <p:cNvSpPr/>
              <p:nvPr/>
            </p:nvSpPr>
            <p:spPr>
              <a:xfrm rot="-320889">
                <a:off x="-450017" y="-673041"/>
                <a:ext cx="16063834" cy="11937883"/>
              </a:xfrm>
              <a:custGeom>
                <a:avLst/>
                <a:gdLst/>
                <a:ahLst/>
                <a:cxnLst/>
                <a:rect l="l" t="t" r="r" b="b"/>
                <a:pathLst>
                  <a:path w="16063834" h="11937883">
                    <a:moveTo>
                      <a:pt x="16050754" y="1655680"/>
                    </a:moveTo>
                    <a:lnTo>
                      <a:pt x="15110867" y="11695583"/>
                    </a:lnTo>
                    <a:cubicBezTo>
                      <a:pt x="15097787" y="11835306"/>
                      <a:pt x="14974023" y="11937882"/>
                      <a:pt x="14834298" y="11924802"/>
                    </a:cubicBezTo>
                    <a:lnTo>
                      <a:pt x="242300" y="10558771"/>
                    </a:lnTo>
                    <a:cubicBezTo>
                      <a:pt x="102576" y="10545690"/>
                      <a:pt x="0" y="10421926"/>
                      <a:pt x="13080" y="10282202"/>
                    </a:cubicBezTo>
                    <a:lnTo>
                      <a:pt x="952967" y="242299"/>
                    </a:lnTo>
                    <a:cubicBezTo>
                      <a:pt x="966047" y="102575"/>
                      <a:pt x="1089811" y="0"/>
                      <a:pt x="1229536" y="13080"/>
                    </a:cubicBezTo>
                    <a:lnTo>
                      <a:pt x="15821534" y="1379111"/>
                    </a:lnTo>
                    <a:cubicBezTo>
                      <a:pt x="15961259" y="1392192"/>
                      <a:pt x="16063834" y="1515956"/>
                      <a:pt x="16050754" y="1655680"/>
                    </a:cubicBezTo>
                    <a:close/>
                  </a:path>
                </a:pathLst>
              </a:custGeom>
              <a:blipFill>
                <a:blip r:embed="rId7" cstate="email">
                  <a:extLst>
                    <a:ext uri="{28A0092B-C50C-407E-A947-70E740481C1C}">
                      <a14:useLocalDpi xmlns:a14="http://schemas.microsoft.com/office/drawing/2010/main"/>
                    </a:ext>
                  </a:extLst>
                </a:blip>
                <a:stretch>
                  <a:fillRect/>
                </a:stretch>
              </a:blipFill>
            </p:spPr>
          </p:sp>
        </p:grpSp>
        <p:sp>
          <p:nvSpPr>
            <p:cNvPr id="10" name="Freeform 10"/>
            <p:cNvSpPr/>
            <p:nvPr/>
          </p:nvSpPr>
          <p:spPr>
            <a:xfrm rot="4971970">
              <a:off x="2052237" y="-880775"/>
              <a:ext cx="8490035" cy="11630185"/>
            </a:xfrm>
            <a:custGeom>
              <a:avLst/>
              <a:gdLst/>
              <a:ahLst/>
              <a:cxnLst/>
              <a:rect l="l" t="t" r="r" b="b"/>
              <a:pathLst>
                <a:path w="8490035" h="11630185">
                  <a:moveTo>
                    <a:pt x="0" y="0"/>
                  </a:moveTo>
                  <a:lnTo>
                    <a:pt x="8490035" y="0"/>
                  </a:lnTo>
                  <a:lnTo>
                    <a:pt x="8490035" y="11630185"/>
                  </a:lnTo>
                  <a:lnTo>
                    <a:pt x="0" y="116301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
        <p:nvSpPr>
          <p:cNvPr id="11" name="TextBox 11"/>
          <p:cNvSpPr txBox="1"/>
          <p:nvPr/>
        </p:nvSpPr>
        <p:spPr>
          <a:xfrm>
            <a:off x="1238147" y="6677070"/>
            <a:ext cx="16251644" cy="39719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The calf will live with the cow until it is about six months old and weighs about 500 to 600 pounds. At this time, calves are big enough to live on their own, and farmers </a:t>
            </a:r>
            <a:r>
              <a:rPr lang="en-US" sz="4500">
                <a:solidFill>
                  <a:srgbClr val="00BF63"/>
                </a:solidFill>
                <a:latin typeface="DM Sans Bold"/>
              </a:rPr>
              <a:t>wean</a:t>
            </a:r>
            <a:r>
              <a:rPr lang="en-US" sz="4500">
                <a:solidFill>
                  <a:srgbClr val="000000"/>
                </a:solidFill>
                <a:latin typeface="DM Sans"/>
              </a:rPr>
              <a:t>, or separate the calves from their mothers.  </a:t>
            </a:r>
          </a:p>
          <a:p>
            <a:pPr algn="ctr">
              <a:lnSpc>
                <a:spcPts val="6299"/>
              </a:lnSpc>
            </a:pPr>
            <a:endParaRPr lang="en-US" sz="4500">
              <a:solidFill>
                <a:srgbClr val="000000"/>
              </a:solidFill>
              <a:latin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rot="-94410">
            <a:off x="472517" y="907126"/>
            <a:ext cx="8779436" cy="5487148"/>
          </a:xfrm>
          <a:custGeom>
            <a:avLst/>
            <a:gdLst/>
            <a:ahLst/>
            <a:cxnLst/>
            <a:rect l="l" t="t" r="r" b="b"/>
            <a:pathLst>
              <a:path w="8779436" h="5487148">
                <a:moveTo>
                  <a:pt x="0" y="0"/>
                </a:moveTo>
                <a:lnTo>
                  <a:pt x="8779437" y="0"/>
                </a:lnTo>
                <a:lnTo>
                  <a:pt x="8779437" y="5487148"/>
                </a:lnTo>
                <a:lnTo>
                  <a:pt x="0" y="5487148"/>
                </a:lnTo>
                <a:lnTo>
                  <a:pt x="0" y="0"/>
                </a:lnTo>
                <a:close/>
              </a:path>
            </a:pathLst>
          </a:custGeom>
          <a:blipFill>
            <a:blip r:embed="rId4"/>
            <a:stretch>
              <a:fillRect/>
            </a:stretch>
          </a:blipFill>
        </p:spPr>
      </p:sp>
      <p:sp>
        <p:nvSpPr>
          <p:cNvPr id="4" name="Freeform 4"/>
          <p:cNvSpPr/>
          <p:nvPr/>
        </p:nvSpPr>
        <p:spPr>
          <a:xfrm rot="72875">
            <a:off x="9643325" y="768708"/>
            <a:ext cx="8212004" cy="5950633"/>
          </a:xfrm>
          <a:custGeom>
            <a:avLst/>
            <a:gdLst/>
            <a:ahLst/>
            <a:cxnLst/>
            <a:rect l="l" t="t" r="r" b="b"/>
            <a:pathLst>
              <a:path w="8212004" h="5950633">
                <a:moveTo>
                  <a:pt x="0" y="0"/>
                </a:moveTo>
                <a:lnTo>
                  <a:pt x="8212004" y="0"/>
                </a:lnTo>
                <a:lnTo>
                  <a:pt x="8212004" y="5950633"/>
                </a:lnTo>
                <a:lnTo>
                  <a:pt x="0" y="595063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5" name="TextBox 5"/>
          <p:cNvSpPr txBox="1"/>
          <p:nvPr/>
        </p:nvSpPr>
        <p:spPr>
          <a:xfrm>
            <a:off x="3033228" y="7964548"/>
            <a:ext cx="12744930" cy="1571625"/>
          </a:xfrm>
          <a:prstGeom prst="rect">
            <a:avLst/>
          </a:prstGeom>
        </p:spPr>
        <p:txBody>
          <a:bodyPr lIns="0" tIns="0" rIns="0" bIns="0" rtlCol="0" anchor="t">
            <a:spAutoFit/>
          </a:bodyPr>
          <a:lstStyle/>
          <a:p>
            <a:pPr algn="ctr">
              <a:lnSpc>
                <a:spcPts val="6299"/>
              </a:lnSpc>
            </a:pPr>
            <a:r>
              <a:rPr lang="en-US" sz="4500">
                <a:solidFill>
                  <a:srgbClr val="00BF63"/>
                </a:solidFill>
                <a:latin typeface="DM Sans Bold"/>
              </a:rPr>
              <a:t>Bulls</a:t>
            </a:r>
            <a:r>
              <a:rPr lang="en-US" sz="4500">
                <a:solidFill>
                  <a:srgbClr val="000000"/>
                </a:solidFill>
                <a:latin typeface="DM Sans"/>
              </a:rPr>
              <a:t> are males. </a:t>
            </a:r>
            <a:r>
              <a:rPr lang="en-US" sz="4500">
                <a:solidFill>
                  <a:srgbClr val="00BF63"/>
                </a:solidFill>
                <a:latin typeface="DM Sans Bold"/>
              </a:rPr>
              <a:t>Steers</a:t>
            </a:r>
            <a:r>
              <a:rPr lang="en-US" sz="4500">
                <a:solidFill>
                  <a:srgbClr val="000000"/>
                </a:solidFill>
                <a:latin typeface="DM Sans"/>
              </a:rPr>
              <a:t> are males which are neutered, like pets, so they cannot reproduce.</a:t>
            </a:r>
          </a:p>
        </p:txBody>
      </p:sp>
      <p:sp>
        <p:nvSpPr>
          <p:cNvPr id="7" name="Freeform 7"/>
          <p:cNvSpPr/>
          <p:nvPr/>
        </p:nvSpPr>
        <p:spPr>
          <a:xfrm rot="81995">
            <a:off x="586427" y="739996"/>
            <a:ext cx="4847030" cy="1014991"/>
          </a:xfrm>
          <a:custGeom>
            <a:avLst/>
            <a:gdLst/>
            <a:ahLst/>
            <a:cxnLst/>
            <a:rect l="l" t="t" r="r" b="b"/>
            <a:pathLst>
              <a:path w="4847030" h="1014991">
                <a:moveTo>
                  <a:pt x="0" y="0"/>
                </a:moveTo>
                <a:lnTo>
                  <a:pt x="4847029" y="0"/>
                </a:lnTo>
                <a:lnTo>
                  <a:pt x="4847029" y="1014991"/>
                </a:lnTo>
                <a:lnTo>
                  <a:pt x="0" y="1014991"/>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b="-51615"/>
            </a:stretch>
          </a:blipFill>
        </p:spPr>
      </p:sp>
      <p:sp>
        <p:nvSpPr>
          <p:cNvPr id="8" name="TextBox 8"/>
          <p:cNvSpPr txBox="1"/>
          <p:nvPr/>
        </p:nvSpPr>
        <p:spPr>
          <a:xfrm rot="-88211">
            <a:off x="-155903" y="906184"/>
            <a:ext cx="6703105" cy="606426"/>
          </a:xfrm>
          <a:prstGeom prst="rect">
            <a:avLst/>
          </a:prstGeom>
        </p:spPr>
        <p:txBody>
          <a:bodyPr lIns="0" tIns="0" rIns="0" bIns="0" rtlCol="0" anchor="t">
            <a:spAutoFit/>
          </a:bodyPr>
          <a:lstStyle/>
          <a:p>
            <a:pPr algn="ctr">
              <a:lnSpc>
                <a:spcPts val="4899"/>
              </a:lnSpc>
            </a:pPr>
            <a:r>
              <a:rPr lang="en-US" sz="3499">
                <a:solidFill>
                  <a:srgbClr val="000000"/>
                </a:solidFill>
                <a:latin typeface="Kapsalon"/>
              </a:rPr>
              <a:t>bull ~ 2 years old  </a:t>
            </a:r>
          </a:p>
        </p:txBody>
      </p:sp>
      <p:sp>
        <p:nvSpPr>
          <p:cNvPr id="10" name="Freeform 10"/>
          <p:cNvSpPr/>
          <p:nvPr/>
        </p:nvSpPr>
        <p:spPr>
          <a:xfrm>
            <a:off x="9491025" y="5660003"/>
            <a:ext cx="5458575" cy="1664865"/>
          </a:xfrm>
          <a:custGeom>
            <a:avLst/>
            <a:gdLst/>
            <a:ahLst/>
            <a:cxnLst/>
            <a:rect l="l" t="t" r="r" b="b"/>
            <a:pathLst>
              <a:path w="5458575" h="1664865">
                <a:moveTo>
                  <a:pt x="0" y="0"/>
                </a:moveTo>
                <a:lnTo>
                  <a:pt x="5458575" y="0"/>
                </a:lnTo>
                <a:lnTo>
                  <a:pt x="5458575" y="1664865"/>
                </a:lnTo>
                <a:lnTo>
                  <a:pt x="0" y="166486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TextBox 11"/>
          <p:cNvSpPr txBox="1"/>
          <p:nvPr/>
        </p:nvSpPr>
        <p:spPr>
          <a:xfrm>
            <a:off x="8868759" y="6151123"/>
            <a:ext cx="6703105" cy="606426"/>
          </a:xfrm>
          <a:prstGeom prst="rect">
            <a:avLst/>
          </a:prstGeom>
        </p:spPr>
        <p:txBody>
          <a:bodyPr lIns="0" tIns="0" rIns="0" bIns="0" rtlCol="0" anchor="t">
            <a:spAutoFit/>
          </a:bodyPr>
          <a:lstStyle/>
          <a:p>
            <a:pPr algn="ctr">
              <a:lnSpc>
                <a:spcPts val="4899"/>
              </a:lnSpc>
            </a:pPr>
            <a:r>
              <a:rPr lang="en-US" sz="3499">
                <a:solidFill>
                  <a:srgbClr val="000000"/>
                </a:solidFill>
                <a:latin typeface="Kapsalon"/>
              </a:rPr>
              <a:t>steer ~ 1 year old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09081" y="369607"/>
            <a:ext cx="11469871" cy="6316994"/>
            <a:chOff x="0" y="0"/>
            <a:chExt cx="3020871" cy="1663735"/>
          </a:xfrm>
          <a:solidFill>
            <a:srgbClr val="C0F0F7"/>
          </a:solidFill>
        </p:grpSpPr>
        <p:sp>
          <p:nvSpPr>
            <p:cNvPr id="3" name="Freeform 3"/>
            <p:cNvSpPr/>
            <p:nvPr/>
          </p:nvSpPr>
          <p:spPr>
            <a:xfrm>
              <a:off x="0" y="0"/>
              <a:ext cx="3020871" cy="1663735"/>
            </a:xfrm>
            <a:custGeom>
              <a:avLst/>
              <a:gdLst/>
              <a:ahLst/>
              <a:cxnLst/>
              <a:rect l="l" t="t" r="r" b="b"/>
              <a:pathLst>
                <a:path w="3020871" h="1663735">
                  <a:moveTo>
                    <a:pt x="0" y="0"/>
                  </a:moveTo>
                  <a:lnTo>
                    <a:pt x="3020871" y="0"/>
                  </a:lnTo>
                  <a:lnTo>
                    <a:pt x="3020871" y="1663735"/>
                  </a:lnTo>
                  <a:lnTo>
                    <a:pt x="0" y="1663735"/>
                  </a:lnTo>
                  <a:close/>
                </a:path>
              </a:pathLst>
            </a:custGeom>
            <a:grpFill/>
          </p:spPr>
        </p:sp>
        <p:sp>
          <p:nvSpPr>
            <p:cNvPr id="4" name="TextBox 4"/>
            <p:cNvSpPr txBox="1"/>
            <p:nvPr/>
          </p:nvSpPr>
          <p:spPr>
            <a:xfrm>
              <a:off x="0" y="-57150"/>
              <a:ext cx="3020871" cy="1720885"/>
            </a:xfrm>
            <a:prstGeom prst="rect">
              <a:avLst/>
            </a:prstGeom>
            <a:grpFill/>
          </p:spPr>
          <p:txBody>
            <a:bodyPr lIns="50800" tIns="50800" rIns="50800" bIns="50800" rtlCol="0" anchor="ctr"/>
            <a:lstStyle/>
            <a:p>
              <a:pPr algn="ctr">
                <a:lnSpc>
                  <a:spcPts val="3055"/>
                </a:lnSpc>
              </a:pPr>
              <a:endParaRPr/>
            </a:p>
          </p:txBody>
        </p:sp>
      </p:grpSp>
      <p:grpSp>
        <p:nvGrpSpPr>
          <p:cNvPr id="5" name="Group 5"/>
          <p:cNvGrpSpPr/>
          <p:nvPr/>
        </p:nvGrpSpPr>
        <p:grpSpPr>
          <a:xfrm>
            <a:off x="4392900" y="1578190"/>
            <a:ext cx="11186019" cy="5824664"/>
            <a:chOff x="0" y="0"/>
            <a:chExt cx="2946112" cy="1534068"/>
          </a:xfrm>
        </p:grpSpPr>
        <p:sp>
          <p:nvSpPr>
            <p:cNvPr id="6" name="Freeform 6"/>
            <p:cNvSpPr/>
            <p:nvPr/>
          </p:nvSpPr>
          <p:spPr>
            <a:xfrm>
              <a:off x="0" y="0"/>
              <a:ext cx="2946112" cy="1534068"/>
            </a:xfrm>
            <a:custGeom>
              <a:avLst/>
              <a:gdLst/>
              <a:ahLst/>
              <a:cxnLst/>
              <a:rect l="l" t="t" r="r" b="b"/>
              <a:pathLst>
                <a:path w="2946112" h="1534068">
                  <a:moveTo>
                    <a:pt x="0" y="0"/>
                  </a:moveTo>
                  <a:lnTo>
                    <a:pt x="2946112" y="0"/>
                  </a:lnTo>
                  <a:lnTo>
                    <a:pt x="2946112" y="1534068"/>
                  </a:lnTo>
                  <a:lnTo>
                    <a:pt x="0" y="1534068"/>
                  </a:lnTo>
                  <a:close/>
                </a:path>
              </a:pathLst>
            </a:custGeom>
            <a:solidFill>
              <a:srgbClr val="00A8A8"/>
            </a:solidFill>
          </p:spPr>
        </p:sp>
        <p:sp>
          <p:nvSpPr>
            <p:cNvPr id="7" name="TextBox 7"/>
            <p:cNvSpPr txBox="1"/>
            <p:nvPr/>
          </p:nvSpPr>
          <p:spPr>
            <a:xfrm>
              <a:off x="0" y="-57150"/>
              <a:ext cx="2946112" cy="1591218"/>
            </a:xfrm>
            <a:prstGeom prst="rect">
              <a:avLst/>
            </a:prstGeom>
          </p:spPr>
          <p:txBody>
            <a:bodyPr lIns="50800" tIns="50800" rIns="50800" bIns="50800" rtlCol="0" anchor="ctr"/>
            <a:lstStyle/>
            <a:p>
              <a:pPr algn="ctr">
                <a:lnSpc>
                  <a:spcPts val="3055"/>
                </a:lnSpc>
              </a:pPr>
              <a:endParaRPr/>
            </a:p>
          </p:txBody>
        </p:sp>
      </p:grpSp>
      <p:sp>
        <p:nvSpPr>
          <p:cNvPr id="8" name="Freeform 8"/>
          <p:cNvSpPr/>
          <p:nvPr/>
        </p:nvSpPr>
        <p:spPr>
          <a:xfrm>
            <a:off x="3312431" y="618920"/>
            <a:ext cx="11770101" cy="6555710"/>
          </a:xfrm>
          <a:custGeom>
            <a:avLst/>
            <a:gdLst/>
            <a:ahLst/>
            <a:cxnLst/>
            <a:rect l="l" t="t" r="r" b="b"/>
            <a:pathLst>
              <a:path w="11770101" h="6555710">
                <a:moveTo>
                  <a:pt x="0" y="0"/>
                </a:moveTo>
                <a:lnTo>
                  <a:pt x="11770101" y="0"/>
                </a:lnTo>
                <a:lnTo>
                  <a:pt x="11770101" y="6555710"/>
                </a:lnTo>
                <a:lnTo>
                  <a:pt x="0" y="655571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9" name="Freeform 9"/>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0" name="TextBox 10"/>
          <p:cNvSpPr txBox="1"/>
          <p:nvPr/>
        </p:nvSpPr>
        <p:spPr>
          <a:xfrm>
            <a:off x="2647652" y="7557552"/>
            <a:ext cx="12992696" cy="23717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Farmers check their cattle every day to keep them healthy. They give them food, water, shelter, and check for illness.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398835" y="483326"/>
            <a:ext cx="9651016" cy="6438032"/>
          </a:xfrm>
          <a:custGeom>
            <a:avLst/>
            <a:gdLst/>
            <a:ahLst/>
            <a:cxnLst/>
            <a:rect l="l" t="t" r="r" b="b"/>
            <a:pathLst>
              <a:path w="9651016" h="6438032">
                <a:moveTo>
                  <a:pt x="0" y="0"/>
                </a:moveTo>
                <a:lnTo>
                  <a:pt x="9651017" y="0"/>
                </a:lnTo>
                <a:lnTo>
                  <a:pt x="9651017" y="6438032"/>
                </a:lnTo>
                <a:lnTo>
                  <a:pt x="0" y="643803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a:off x="9372094" y="1968995"/>
            <a:ext cx="8465348" cy="6349011"/>
          </a:xfrm>
          <a:custGeom>
            <a:avLst/>
            <a:gdLst/>
            <a:ahLst/>
            <a:cxnLst/>
            <a:rect l="l" t="t" r="r" b="b"/>
            <a:pathLst>
              <a:path w="8465348" h="6349011">
                <a:moveTo>
                  <a:pt x="0" y="0"/>
                </a:moveTo>
                <a:lnTo>
                  <a:pt x="8465347" y="0"/>
                </a:lnTo>
                <a:lnTo>
                  <a:pt x="8465347" y="6349010"/>
                </a:lnTo>
                <a:lnTo>
                  <a:pt x="0" y="6349010"/>
                </a:lnTo>
                <a:lnTo>
                  <a:pt x="0" y="0"/>
                </a:lnTo>
                <a:close/>
              </a:path>
            </a:pathLst>
          </a:custGeom>
          <a:blipFill>
            <a:blip r:embed="rId4" cstate="email">
              <a:extLst>
                <a:ext uri="{28A0092B-C50C-407E-A947-70E740481C1C}">
                  <a14:useLocalDpi xmlns:a14="http://schemas.microsoft.com/office/drawing/2010/main"/>
                </a:ext>
              </a:extLst>
            </a:blip>
            <a:stretch>
              <a:fillRect/>
            </a:stretch>
          </a:blipFill>
          <a:ln cap="sq">
            <a:noFill/>
            <a:prstDash val="solid"/>
            <a:miter/>
          </a:ln>
        </p:spPr>
      </p:sp>
      <p:sp>
        <p:nvSpPr>
          <p:cNvPr id="5" name="Freeform 5"/>
          <p:cNvSpPr/>
          <p:nvPr/>
        </p:nvSpPr>
        <p:spPr>
          <a:xfrm>
            <a:off x="7048394" y="1968995"/>
            <a:ext cx="1821749" cy="1887474"/>
          </a:xfrm>
          <a:custGeom>
            <a:avLst/>
            <a:gdLst/>
            <a:ahLst/>
            <a:cxnLst/>
            <a:rect l="l" t="t" r="r" b="b"/>
            <a:pathLst>
              <a:path w="1821749" h="1887474">
                <a:moveTo>
                  <a:pt x="0" y="0"/>
                </a:moveTo>
                <a:lnTo>
                  <a:pt x="1821750" y="0"/>
                </a:lnTo>
                <a:lnTo>
                  <a:pt x="1821750" y="1887473"/>
                </a:lnTo>
                <a:lnTo>
                  <a:pt x="0" y="1887473"/>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6" name="TextBox 6"/>
          <p:cNvSpPr txBox="1"/>
          <p:nvPr/>
        </p:nvSpPr>
        <p:spPr>
          <a:xfrm>
            <a:off x="2772515" y="8909918"/>
            <a:ext cx="13617551" cy="7715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The farmer uses ear tags to identify every animal. </a:t>
            </a:r>
          </a:p>
        </p:txBody>
      </p:sp>
      <p:sp>
        <p:nvSpPr>
          <p:cNvPr id="7" name="Freeform 7"/>
          <p:cNvSpPr/>
          <p:nvPr/>
        </p:nvSpPr>
        <p:spPr>
          <a:xfrm>
            <a:off x="14016386" y="3906143"/>
            <a:ext cx="1194270" cy="1237357"/>
          </a:xfrm>
          <a:custGeom>
            <a:avLst/>
            <a:gdLst/>
            <a:ahLst/>
            <a:cxnLst/>
            <a:rect l="l" t="t" r="r" b="b"/>
            <a:pathLst>
              <a:path w="1194270" h="1237357">
                <a:moveTo>
                  <a:pt x="0" y="0"/>
                </a:moveTo>
                <a:lnTo>
                  <a:pt x="1194271" y="0"/>
                </a:lnTo>
                <a:lnTo>
                  <a:pt x="1194271" y="1237357"/>
                </a:lnTo>
                <a:lnTo>
                  <a:pt x="0" y="1237357"/>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8" name="Freeform 8"/>
          <p:cNvSpPr/>
          <p:nvPr/>
        </p:nvSpPr>
        <p:spPr>
          <a:xfrm>
            <a:off x="16390066" y="2912731"/>
            <a:ext cx="1194270" cy="1237357"/>
          </a:xfrm>
          <a:custGeom>
            <a:avLst/>
            <a:gdLst/>
            <a:ahLst/>
            <a:cxnLst/>
            <a:rect l="l" t="t" r="r" b="b"/>
            <a:pathLst>
              <a:path w="1194270" h="1237357">
                <a:moveTo>
                  <a:pt x="0" y="0"/>
                </a:moveTo>
                <a:lnTo>
                  <a:pt x="1194271" y="0"/>
                </a:lnTo>
                <a:lnTo>
                  <a:pt x="1194271" y="1237357"/>
                </a:lnTo>
                <a:lnTo>
                  <a:pt x="0" y="1237357"/>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9" name="Freeform 9"/>
          <p:cNvSpPr/>
          <p:nvPr/>
        </p:nvSpPr>
        <p:spPr>
          <a:xfrm>
            <a:off x="398835" y="483326"/>
            <a:ext cx="5346370" cy="4758269"/>
          </a:xfrm>
          <a:custGeom>
            <a:avLst/>
            <a:gdLst/>
            <a:ahLst/>
            <a:cxnLst/>
            <a:rect l="l" t="t" r="r" b="b"/>
            <a:pathLst>
              <a:path w="5346370" h="4758269">
                <a:moveTo>
                  <a:pt x="0" y="0"/>
                </a:moveTo>
                <a:lnTo>
                  <a:pt x="5346371" y="0"/>
                </a:lnTo>
                <a:lnTo>
                  <a:pt x="5346371" y="4758269"/>
                </a:lnTo>
                <a:lnTo>
                  <a:pt x="0" y="4758269"/>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10" name="Freeform 10"/>
          <p:cNvSpPr/>
          <p:nvPr/>
        </p:nvSpPr>
        <p:spPr>
          <a:xfrm rot="-5400000">
            <a:off x="13115412" y="3635206"/>
            <a:ext cx="4949395" cy="4961799"/>
          </a:xfrm>
          <a:custGeom>
            <a:avLst/>
            <a:gdLst/>
            <a:ahLst/>
            <a:cxnLst/>
            <a:rect l="l" t="t" r="r" b="b"/>
            <a:pathLst>
              <a:path w="4949395" h="4961799">
                <a:moveTo>
                  <a:pt x="0" y="0"/>
                </a:moveTo>
                <a:lnTo>
                  <a:pt x="4949395" y="0"/>
                </a:lnTo>
                <a:lnTo>
                  <a:pt x="4949395" y="4961799"/>
                </a:lnTo>
                <a:lnTo>
                  <a:pt x="0" y="496179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404055"/>
            <a:ext cx="8863329" cy="6882695"/>
          </a:xfrm>
          <a:custGeom>
            <a:avLst/>
            <a:gdLst/>
            <a:ahLst/>
            <a:cxnLst/>
            <a:rect l="l" t="t" r="r" b="b"/>
            <a:pathLst>
              <a:path w="8863329" h="6882695">
                <a:moveTo>
                  <a:pt x="0" y="0"/>
                </a:moveTo>
                <a:lnTo>
                  <a:pt x="8863329" y="0"/>
                </a:lnTo>
                <a:lnTo>
                  <a:pt x="8863329" y="6882695"/>
                </a:lnTo>
                <a:lnTo>
                  <a:pt x="0" y="6882695"/>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a:off x="1028700" y="1404055"/>
            <a:ext cx="3122105" cy="4114800"/>
          </a:xfrm>
          <a:custGeom>
            <a:avLst/>
            <a:gdLst/>
            <a:ahLst/>
            <a:cxnLst/>
            <a:rect l="l" t="t" r="r" b="b"/>
            <a:pathLst>
              <a:path w="3122105" h="4114800">
                <a:moveTo>
                  <a:pt x="0" y="0"/>
                </a:moveTo>
                <a:lnTo>
                  <a:pt x="3122105" y="0"/>
                </a:lnTo>
                <a:lnTo>
                  <a:pt x="3122105" y="4114800"/>
                </a:lnTo>
                <a:lnTo>
                  <a:pt x="0" y="4114800"/>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5" name="TextBox 5"/>
          <p:cNvSpPr txBox="1"/>
          <p:nvPr/>
        </p:nvSpPr>
        <p:spPr>
          <a:xfrm>
            <a:off x="10502951" y="2016478"/>
            <a:ext cx="7372332" cy="55721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When animals get sick or injured, farmers call </a:t>
            </a:r>
            <a:r>
              <a:rPr lang="en-US" sz="4500">
                <a:solidFill>
                  <a:srgbClr val="FF914D"/>
                </a:solidFill>
                <a:latin typeface="DM Sans Bold"/>
              </a:rPr>
              <a:t>veterinarians</a:t>
            </a:r>
            <a:r>
              <a:rPr lang="en-US" sz="4500">
                <a:solidFill>
                  <a:srgbClr val="000000"/>
                </a:solidFill>
                <a:latin typeface="DM Sans"/>
              </a:rPr>
              <a:t> to help make their cattle healthier.  Cattle also get vaccinations to prevent illness just like humans do.</a:t>
            </a:r>
          </a:p>
        </p:txBody>
      </p:sp>
      <p:sp>
        <p:nvSpPr>
          <p:cNvPr id="6" name="Freeform 6"/>
          <p:cNvSpPr/>
          <p:nvPr/>
        </p:nvSpPr>
        <p:spPr>
          <a:xfrm rot="-10800000">
            <a:off x="6769924" y="4171950"/>
            <a:ext cx="3122105" cy="4114800"/>
          </a:xfrm>
          <a:custGeom>
            <a:avLst/>
            <a:gdLst/>
            <a:ahLst/>
            <a:cxnLst/>
            <a:rect l="l" t="t" r="r" b="b"/>
            <a:pathLst>
              <a:path w="3122105" h="4114800">
                <a:moveTo>
                  <a:pt x="0" y="0"/>
                </a:moveTo>
                <a:lnTo>
                  <a:pt x="3122105" y="0"/>
                </a:lnTo>
                <a:lnTo>
                  <a:pt x="3122105" y="4114800"/>
                </a:lnTo>
                <a:lnTo>
                  <a:pt x="0" y="4114800"/>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398835" y="1028700"/>
            <a:ext cx="10499013" cy="7495531"/>
            <a:chOff x="0" y="0"/>
            <a:chExt cx="13998684" cy="9994041"/>
          </a:xfrm>
        </p:grpSpPr>
        <p:sp>
          <p:nvSpPr>
            <p:cNvPr id="4" name="Freeform 4"/>
            <p:cNvSpPr/>
            <p:nvPr/>
          </p:nvSpPr>
          <p:spPr>
            <a:xfrm>
              <a:off x="228434" y="638434"/>
              <a:ext cx="13690467" cy="8717172"/>
            </a:xfrm>
            <a:custGeom>
              <a:avLst/>
              <a:gdLst/>
              <a:ahLst/>
              <a:cxnLst/>
              <a:rect l="l" t="t" r="r" b="b"/>
              <a:pathLst>
                <a:path w="13690467" h="8717172">
                  <a:moveTo>
                    <a:pt x="0" y="0"/>
                  </a:moveTo>
                  <a:lnTo>
                    <a:pt x="13690467" y="0"/>
                  </a:lnTo>
                  <a:lnTo>
                    <a:pt x="13690467" y="8717173"/>
                  </a:lnTo>
                  <a:lnTo>
                    <a:pt x="0" y="871717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5" name="Freeform 5"/>
            <p:cNvSpPr/>
            <p:nvPr/>
          </p:nvSpPr>
          <p:spPr>
            <a:xfrm>
              <a:off x="0" y="691623"/>
              <a:ext cx="13998684" cy="8749178"/>
            </a:xfrm>
            <a:custGeom>
              <a:avLst/>
              <a:gdLst/>
              <a:ahLst/>
              <a:cxnLst/>
              <a:rect l="l" t="t" r="r" b="b"/>
              <a:pathLst>
                <a:path w="13998684" h="8749178">
                  <a:moveTo>
                    <a:pt x="0" y="0"/>
                  </a:moveTo>
                  <a:lnTo>
                    <a:pt x="13998684" y="0"/>
                  </a:lnTo>
                  <a:lnTo>
                    <a:pt x="13998684" y="8749178"/>
                  </a:lnTo>
                  <a:lnTo>
                    <a:pt x="0" y="87491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5400000">
              <a:off x="2103241" y="-1848213"/>
              <a:ext cx="9994041" cy="13690467"/>
            </a:xfrm>
            <a:custGeom>
              <a:avLst/>
              <a:gdLst/>
              <a:ahLst/>
              <a:cxnLst/>
              <a:rect l="l" t="t" r="r" b="b"/>
              <a:pathLst>
                <a:path w="9994041" h="13690467">
                  <a:moveTo>
                    <a:pt x="0" y="0"/>
                  </a:moveTo>
                  <a:lnTo>
                    <a:pt x="9994041" y="0"/>
                  </a:lnTo>
                  <a:lnTo>
                    <a:pt x="9994041" y="13690467"/>
                  </a:lnTo>
                  <a:lnTo>
                    <a:pt x="0" y="136904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7" name="TextBox 7"/>
          <p:cNvSpPr txBox="1"/>
          <p:nvPr/>
        </p:nvSpPr>
        <p:spPr>
          <a:xfrm>
            <a:off x="11270333" y="2095500"/>
            <a:ext cx="6382719" cy="55721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Cattle are very special animals that eat </a:t>
            </a:r>
            <a:r>
              <a:rPr lang="en-US" sz="4500">
                <a:solidFill>
                  <a:srgbClr val="00A8A8"/>
                </a:solidFill>
                <a:latin typeface="DM Sans Bold"/>
              </a:rPr>
              <a:t>grass</a:t>
            </a:r>
            <a:r>
              <a:rPr lang="en-US" sz="4500">
                <a:solidFill>
                  <a:srgbClr val="000000"/>
                </a:solidFill>
                <a:latin typeface="DM Sans"/>
              </a:rPr>
              <a:t>, hay and other plant products that people cannot eat. A </a:t>
            </a:r>
            <a:r>
              <a:rPr lang="en-US" sz="4500">
                <a:solidFill>
                  <a:srgbClr val="00A8A8"/>
                </a:solidFill>
                <a:latin typeface="DM Sans Bold"/>
              </a:rPr>
              <a:t>pasture</a:t>
            </a:r>
            <a:r>
              <a:rPr lang="en-US" sz="4500">
                <a:solidFill>
                  <a:srgbClr val="000000"/>
                </a:solidFill>
                <a:latin typeface="DM Sans"/>
              </a:rPr>
              <a:t> is a field of grass that is grown to feed animals.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398835" y="2423117"/>
            <a:ext cx="8476561" cy="5440766"/>
            <a:chOff x="0" y="0"/>
            <a:chExt cx="11302081" cy="7254355"/>
          </a:xfrm>
        </p:grpSpPr>
        <p:sp>
          <p:nvSpPr>
            <p:cNvPr id="4" name="Freeform 4"/>
            <p:cNvSpPr/>
            <p:nvPr/>
          </p:nvSpPr>
          <p:spPr>
            <a:xfrm>
              <a:off x="0" y="0"/>
              <a:ext cx="11302081" cy="7254355"/>
            </a:xfrm>
            <a:custGeom>
              <a:avLst/>
              <a:gdLst/>
              <a:ahLst/>
              <a:cxnLst/>
              <a:rect l="l" t="t" r="r" b="b"/>
              <a:pathLst>
                <a:path w="11302081" h="7254355">
                  <a:moveTo>
                    <a:pt x="0" y="0"/>
                  </a:moveTo>
                  <a:lnTo>
                    <a:pt x="11302081" y="0"/>
                  </a:lnTo>
                  <a:lnTo>
                    <a:pt x="11302081" y="7254355"/>
                  </a:lnTo>
                  <a:lnTo>
                    <a:pt x="0" y="7254355"/>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5" name="Freeform 5"/>
            <p:cNvSpPr/>
            <p:nvPr/>
          </p:nvSpPr>
          <p:spPr>
            <a:xfrm rot="-5400000">
              <a:off x="-4997" y="4997"/>
              <a:ext cx="5496393" cy="5486400"/>
            </a:xfrm>
            <a:custGeom>
              <a:avLst/>
              <a:gdLst/>
              <a:ahLst/>
              <a:cxnLst/>
              <a:rect l="l" t="t" r="r" b="b"/>
              <a:pathLst>
                <a:path w="5496393" h="5486400">
                  <a:moveTo>
                    <a:pt x="0" y="0"/>
                  </a:moveTo>
                  <a:lnTo>
                    <a:pt x="5496394" y="0"/>
                  </a:lnTo>
                  <a:lnTo>
                    <a:pt x="5496394" y="5486400"/>
                  </a:lnTo>
                  <a:lnTo>
                    <a:pt x="0" y="548640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grpSp>
      <p:grpSp>
        <p:nvGrpSpPr>
          <p:cNvPr id="6" name="Group 6"/>
          <p:cNvGrpSpPr/>
          <p:nvPr/>
        </p:nvGrpSpPr>
        <p:grpSpPr>
          <a:xfrm>
            <a:off x="8824429" y="700562"/>
            <a:ext cx="8735037" cy="6552999"/>
            <a:chOff x="0" y="0"/>
            <a:chExt cx="11646716" cy="8737333"/>
          </a:xfrm>
        </p:grpSpPr>
        <p:sp>
          <p:nvSpPr>
            <p:cNvPr id="7" name="Freeform 7"/>
            <p:cNvSpPr/>
            <p:nvPr/>
          </p:nvSpPr>
          <p:spPr>
            <a:xfrm>
              <a:off x="0" y="81440"/>
              <a:ext cx="11646716" cy="8643192"/>
            </a:xfrm>
            <a:custGeom>
              <a:avLst/>
              <a:gdLst/>
              <a:ahLst/>
              <a:cxnLst/>
              <a:rect l="l" t="t" r="r" b="b"/>
              <a:pathLst>
                <a:path w="11646716" h="8643192">
                  <a:moveTo>
                    <a:pt x="0" y="0"/>
                  </a:moveTo>
                  <a:lnTo>
                    <a:pt x="11646716" y="0"/>
                  </a:lnTo>
                  <a:lnTo>
                    <a:pt x="11646716" y="8643193"/>
                  </a:lnTo>
                  <a:lnTo>
                    <a:pt x="0" y="8643193"/>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8" name="Freeform 8"/>
            <p:cNvSpPr/>
            <p:nvPr/>
          </p:nvSpPr>
          <p:spPr>
            <a:xfrm rot="5400000">
              <a:off x="6007299" y="3097916"/>
              <a:ext cx="5644548" cy="5634285"/>
            </a:xfrm>
            <a:custGeom>
              <a:avLst/>
              <a:gdLst/>
              <a:ahLst/>
              <a:cxnLst/>
              <a:rect l="l" t="t" r="r" b="b"/>
              <a:pathLst>
                <a:path w="5644548" h="5634285">
                  <a:moveTo>
                    <a:pt x="0" y="0"/>
                  </a:moveTo>
                  <a:lnTo>
                    <a:pt x="5644548" y="0"/>
                  </a:lnTo>
                  <a:lnTo>
                    <a:pt x="5644548" y="5634285"/>
                  </a:lnTo>
                  <a:lnTo>
                    <a:pt x="0" y="5634285"/>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9" name="Freeform 9"/>
            <p:cNvSpPr/>
            <p:nvPr/>
          </p:nvSpPr>
          <p:spPr>
            <a:xfrm>
              <a:off x="83329" y="0"/>
              <a:ext cx="11563387" cy="520352"/>
            </a:xfrm>
            <a:custGeom>
              <a:avLst/>
              <a:gdLst/>
              <a:ahLst/>
              <a:cxnLst/>
              <a:rect l="l" t="t" r="r" b="b"/>
              <a:pathLst>
                <a:path w="11563387" h="520352">
                  <a:moveTo>
                    <a:pt x="0" y="0"/>
                  </a:moveTo>
                  <a:lnTo>
                    <a:pt x="11563387" y="0"/>
                  </a:lnTo>
                  <a:lnTo>
                    <a:pt x="11563387" y="520352"/>
                  </a:lnTo>
                  <a:lnTo>
                    <a:pt x="0" y="52035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sp>
        <p:nvSpPr>
          <p:cNvPr id="10" name="Freeform 10"/>
          <p:cNvSpPr/>
          <p:nvPr/>
        </p:nvSpPr>
        <p:spPr>
          <a:xfrm>
            <a:off x="398835" y="7476431"/>
            <a:ext cx="8476561" cy="381445"/>
          </a:xfrm>
          <a:custGeom>
            <a:avLst/>
            <a:gdLst/>
            <a:ahLst/>
            <a:cxnLst/>
            <a:rect l="l" t="t" r="r" b="b"/>
            <a:pathLst>
              <a:path w="8476561" h="381445">
                <a:moveTo>
                  <a:pt x="0" y="0"/>
                </a:moveTo>
                <a:lnTo>
                  <a:pt x="8476561" y="0"/>
                </a:lnTo>
                <a:lnTo>
                  <a:pt x="8476561" y="381445"/>
                </a:lnTo>
                <a:lnTo>
                  <a:pt x="0" y="38144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1" name="TextBox 11"/>
          <p:cNvSpPr txBox="1"/>
          <p:nvPr/>
        </p:nvSpPr>
        <p:spPr>
          <a:xfrm>
            <a:off x="2155621" y="8166968"/>
            <a:ext cx="13976758" cy="1571625"/>
          </a:xfrm>
          <a:prstGeom prst="rect">
            <a:avLst/>
          </a:prstGeom>
        </p:spPr>
        <p:txBody>
          <a:bodyPr lIns="0" tIns="0" rIns="0" bIns="0" rtlCol="0" anchor="t">
            <a:spAutoFit/>
          </a:bodyPr>
          <a:lstStyle/>
          <a:p>
            <a:pPr algn="ctr">
              <a:lnSpc>
                <a:spcPts val="6299"/>
              </a:lnSpc>
              <a:spcBef>
                <a:spcPct val="0"/>
              </a:spcBef>
            </a:pPr>
            <a:r>
              <a:rPr lang="en-US" sz="4500">
                <a:solidFill>
                  <a:srgbClr val="000000"/>
                </a:solidFill>
                <a:latin typeface="DM Sans"/>
              </a:rPr>
              <a:t>Half of the plant material resulting from food production would go to waste if cattle didn’t eat it.</a:t>
            </a:r>
          </a:p>
        </p:txBody>
      </p:sp>
      <p:sp>
        <p:nvSpPr>
          <p:cNvPr id="12" name="TextBox 12"/>
          <p:cNvSpPr txBox="1"/>
          <p:nvPr/>
        </p:nvSpPr>
        <p:spPr>
          <a:xfrm>
            <a:off x="997452" y="614837"/>
            <a:ext cx="7177394" cy="1571625"/>
          </a:xfrm>
          <a:prstGeom prst="rect">
            <a:avLst/>
          </a:prstGeom>
        </p:spPr>
        <p:txBody>
          <a:bodyPr lIns="0" tIns="0" rIns="0" bIns="0" rtlCol="0" anchor="t">
            <a:spAutoFit/>
          </a:bodyPr>
          <a:lstStyle/>
          <a:p>
            <a:pPr algn="ctr">
              <a:lnSpc>
                <a:spcPts val="6299"/>
              </a:lnSpc>
              <a:spcBef>
                <a:spcPct val="0"/>
              </a:spcBef>
            </a:pPr>
            <a:r>
              <a:rPr lang="en-US" sz="4500">
                <a:solidFill>
                  <a:srgbClr val="000000"/>
                </a:solidFill>
                <a:latin typeface="DM Sans"/>
              </a:rPr>
              <a:t>Humans cannot digest </a:t>
            </a:r>
            <a:r>
              <a:rPr lang="en-US" sz="4500">
                <a:solidFill>
                  <a:srgbClr val="00A8A8"/>
                </a:solidFill>
                <a:latin typeface="DM Sans Bold"/>
              </a:rPr>
              <a:t>85%</a:t>
            </a:r>
            <a:r>
              <a:rPr lang="en-US" sz="4500">
                <a:solidFill>
                  <a:srgbClr val="000000"/>
                </a:solidFill>
                <a:latin typeface="DM Sans"/>
              </a:rPr>
              <a:t> of what cattle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1498203"/>
            <a:ext cx="10029206" cy="6788547"/>
          </a:xfrm>
          <a:custGeom>
            <a:avLst/>
            <a:gdLst/>
            <a:ahLst/>
            <a:cxnLst/>
            <a:rect l="l" t="t" r="r" b="b"/>
            <a:pathLst>
              <a:path w="10029206" h="6788547">
                <a:moveTo>
                  <a:pt x="0" y="0"/>
                </a:moveTo>
                <a:lnTo>
                  <a:pt x="10029207" y="0"/>
                </a:lnTo>
                <a:lnTo>
                  <a:pt x="10029207" y="6788547"/>
                </a:lnTo>
                <a:lnTo>
                  <a:pt x="0" y="6788547"/>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a:off x="398835" y="1124974"/>
            <a:ext cx="10029206" cy="875276"/>
          </a:xfrm>
          <a:custGeom>
            <a:avLst/>
            <a:gdLst/>
            <a:ahLst/>
            <a:cxnLst/>
            <a:rect l="l" t="t" r="r" b="b"/>
            <a:pathLst>
              <a:path w="10029206" h="875276">
                <a:moveTo>
                  <a:pt x="0" y="0"/>
                </a:moveTo>
                <a:lnTo>
                  <a:pt x="10029207" y="0"/>
                </a:lnTo>
                <a:lnTo>
                  <a:pt x="10029207" y="875276"/>
                </a:lnTo>
                <a:lnTo>
                  <a:pt x="0" y="8752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398835" y="7446465"/>
            <a:ext cx="10029206" cy="875276"/>
          </a:xfrm>
          <a:custGeom>
            <a:avLst/>
            <a:gdLst/>
            <a:ahLst/>
            <a:cxnLst/>
            <a:rect l="l" t="t" r="r" b="b"/>
            <a:pathLst>
              <a:path w="10029206" h="875276">
                <a:moveTo>
                  <a:pt x="0" y="0"/>
                </a:moveTo>
                <a:lnTo>
                  <a:pt x="10029207" y="0"/>
                </a:lnTo>
                <a:lnTo>
                  <a:pt x="10029207" y="875276"/>
                </a:lnTo>
                <a:lnTo>
                  <a:pt x="0" y="8752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5400000">
            <a:off x="-3178962" y="4863673"/>
            <a:ext cx="7315200" cy="159604"/>
          </a:xfrm>
          <a:custGeom>
            <a:avLst/>
            <a:gdLst/>
            <a:ahLst/>
            <a:cxnLst/>
            <a:rect l="l" t="t" r="r" b="b"/>
            <a:pathLst>
              <a:path w="7315200" h="159604">
                <a:moveTo>
                  <a:pt x="0" y="0"/>
                </a:moveTo>
                <a:lnTo>
                  <a:pt x="7315200" y="0"/>
                </a:lnTo>
                <a:lnTo>
                  <a:pt x="7315200" y="159604"/>
                </a:lnTo>
                <a:lnTo>
                  <a:pt x="0" y="15960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TextBox 7"/>
          <p:cNvSpPr txBox="1"/>
          <p:nvPr/>
        </p:nvSpPr>
        <p:spPr>
          <a:xfrm>
            <a:off x="10922084" y="1514475"/>
            <a:ext cx="6908071" cy="71723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    Some land is too hilly, rocky, steep, or dry for growing food crops.  Keeping this land in grass or </a:t>
            </a:r>
            <a:r>
              <a:rPr lang="en-US" sz="4500">
                <a:solidFill>
                  <a:srgbClr val="FF914D"/>
                </a:solidFill>
                <a:latin typeface="DM Sans Bold"/>
              </a:rPr>
              <a:t>pasture</a:t>
            </a:r>
            <a:r>
              <a:rPr lang="en-US" sz="4500">
                <a:solidFill>
                  <a:srgbClr val="000000"/>
                </a:solidFill>
                <a:latin typeface="DM Sans"/>
              </a:rPr>
              <a:t> helps prevent soil from washing away. Grass helps prevent soil erosion. </a:t>
            </a:r>
          </a:p>
          <a:p>
            <a:pPr algn="ctr">
              <a:lnSpc>
                <a:spcPts val="6299"/>
              </a:lnSpc>
            </a:pPr>
            <a:endParaRPr lang="en-US" sz="4500">
              <a:solidFill>
                <a:srgbClr val="000000"/>
              </a:solidFill>
              <a:latin typeface="DM Sans"/>
            </a:endParaRPr>
          </a:p>
        </p:txBody>
      </p:sp>
      <p:sp>
        <p:nvSpPr>
          <p:cNvPr id="8" name="Freeform 8"/>
          <p:cNvSpPr/>
          <p:nvPr/>
        </p:nvSpPr>
        <p:spPr>
          <a:xfrm rot="5400000">
            <a:off x="6690640" y="4892248"/>
            <a:ext cx="7315200" cy="159604"/>
          </a:xfrm>
          <a:custGeom>
            <a:avLst/>
            <a:gdLst/>
            <a:ahLst/>
            <a:cxnLst/>
            <a:rect l="l" t="t" r="r" b="b"/>
            <a:pathLst>
              <a:path w="7315200" h="159604">
                <a:moveTo>
                  <a:pt x="0" y="0"/>
                </a:moveTo>
                <a:lnTo>
                  <a:pt x="7315200" y="0"/>
                </a:lnTo>
                <a:lnTo>
                  <a:pt x="7315200" y="159604"/>
                </a:lnTo>
                <a:lnTo>
                  <a:pt x="0" y="15960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11513979" y="1514475"/>
            <a:ext cx="6145430" cy="71723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When cattle eat grass, it is called </a:t>
            </a:r>
            <a:r>
              <a:rPr lang="en-US" sz="4500">
                <a:solidFill>
                  <a:srgbClr val="00A8A8"/>
                </a:solidFill>
                <a:latin typeface="DM Sans Bold"/>
              </a:rPr>
              <a:t>grazing</a:t>
            </a:r>
            <a:r>
              <a:rPr lang="en-US" sz="4500">
                <a:solidFill>
                  <a:srgbClr val="000000"/>
                </a:solidFill>
                <a:latin typeface="DM Sans Bold Italics"/>
              </a:rPr>
              <a:t>.  </a:t>
            </a:r>
            <a:r>
              <a:rPr lang="en-US" sz="4500">
                <a:solidFill>
                  <a:srgbClr val="000000"/>
                </a:solidFill>
                <a:latin typeface="DM Sans"/>
              </a:rPr>
              <a:t>Cattle provide natural </a:t>
            </a:r>
            <a:r>
              <a:rPr lang="en-US" sz="4500">
                <a:solidFill>
                  <a:srgbClr val="00A8A8"/>
                </a:solidFill>
                <a:latin typeface="DM Sans Bold"/>
              </a:rPr>
              <a:t>fertilizer</a:t>
            </a:r>
            <a:r>
              <a:rPr lang="en-US" sz="4500">
                <a:solidFill>
                  <a:srgbClr val="000000"/>
                </a:solidFill>
                <a:latin typeface="DM Sans"/>
              </a:rPr>
              <a:t> for the land as they walk around and leave </a:t>
            </a:r>
            <a:r>
              <a:rPr lang="en-US" sz="4500">
                <a:solidFill>
                  <a:srgbClr val="00A8A8"/>
                </a:solidFill>
                <a:latin typeface="DM Sans Bold"/>
              </a:rPr>
              <a:t>manure</a:t>
            </a:r>
            <a:r>
              <a:rPr lang="en-US" sz="4500">
                <a:solidFill>
                  <a:srgbClr val="000000"/>
                </a:solidFill>
                <a:latin typeface="DM Sans"/>
              </a:rPr>
              <a:t>.  Manure provides nutrients for the plants and grasses.</a:t>
            </a:r>
          </a:p>
        </p:txBody>
      </p:sp>
      <p:grpSp>
        <p:nvGrpSpPr>
          <p:cNvPr id="4" name="Group 4"/>
          <p:cNvGrpSpPr/>
          <p:nvPr/>
        </p:nvGrpSpPr>
        <p:grpSpPr>
          <a:xfrm>
            <a:off x="695297" y="1696106"/>
            <a:ext cx="10394500" cy="6894788"/>
            <a:chOff x="0" y="0"/>
            <a:chExt cx="13859333" cy="9193051"/>
          </a:xfrm>
        </p:grpSpPr>
        <p:sp>
          <p:nvSpPr>
            <p:cNvPr id="5" name="Freeform 5"/>
            <p:cNvSpPr/>
            <p:nvPr/>
          </p:nvSpPr>
          <p:spPr>
            <a:xfrm>
              <a:off x="0" y="0"/>
              <a:ext cx="13859333" cy="9177751"/>
            </a:xfrm>
            <a:custGeom>
              <a:avLst/>
              <a:gdLst/>
              <a:ahLst/>
              <a:cxnLst/>
              <a:rect l="l" t="t" r="r" b="b"/>
              <a:pathLst>
                <a:path w="13859333" h="9177751">
                  <a:moveTo>
                    <a:pt x="0" y="0"/>
                  </a:moveTo>
                  <a:lnTo>
                    <a:pt x="13859333" y="0"/>
                  </a:lnTo>
                  <a:lnTo>
                    <a:pt x="13859333" y="9177751"/>
                  </a:lnTo>
                  <a:lnTo>
                    <a:pt x="0" y="917775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6" name="Freeform 6"/>
            <p:cNvSpPr/>
            <p:nvPr/>
          </p:nvSpPr>
          <p:spPr>
            <a:xfrm>
              <a:off x="0" y="0"/>
              <a:ext cx="4431326" cy="5840298"/>
            </a:xfrm>
            <a:custGeom>
              <a:avLst/>
              <a:gdLst/>
              <a:ahLst/>
              <a:cxnLst/>
              <a:rect l="l" t="t" r="r" b="b"/>
              <a:pathLst>
                <a:path w="4431326" h="5840298">
                  <a:moveTo>
                    <a:pt x="0" y="0"/>
                  </a:moveTo>
                  <a:lnTo>
                    <a:pt x="4431326" y="0"/>
                  </a:lnTo>
                  <a:lnTo>
                    <a:pt x="4431326" y="5840298"/>
                  </a:lnTo>
                  <a:lnTo>
                    <a:pt x="0" y="58402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216161" y="216296"/>
              <a:ext cx="4431326" cy="5840298"/>
            </a:xfrm>
            <a:custGeom>
              <a:avLst/>
              <a:gdLst/>
              <a:ahLst/>
              <a:cxnLst/>
              <a:rect l="l" t="t" r="r" b="b"/>
              <a:pathLst>
                <a:path w="4431326" h="5840298">
                  <a:moveTo>
                    <a:pt x="0" y="0"/>
                  </a:moveTo>
                  <a:lnTo>
                    <a:pt x="4431326" y="0"/>
                  </a:lnTo>
                  <a:lnTo>
                    <a:pt x="4431326" y="5840299"/>
                  </a:lnTo>
                  <a:lnTo>
                    <a:pt x="0" y="58402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rot="-10800000">
              <a:off x="9235107" y="3136446"/>
              <a:ext cx="4431326" cy="5840298"/>
            </a:xfrm>
            <a:custGeom>
              <a:avLst/>
              <a:gdLst/>
              <a:ahLst/>
              <a:cxnLst/>
              <a:rect l="l" t="t" r="r" b="b"/>
              <a:pathLst>
                <a:path w="4431326" h="5840298">
                  <a:moveTo>
                    <a:pt x="0" y="0"/>
                  </a:moveTo>
                  <a:lnTo>
                    <a:pt x="4431326" y="0"/>
                  </a:lnTo>
                  <a:lnTo>
                    <a:pt x="4431326" y="5840298"/>
                  </a:lnTo>
                  <a:lnTo>
                    <a:pt x="0" y="58402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10800000">
              <a:off x="9428007" y="3352753"/>
              <a:ext cx="4431326" cy="5840298"/>
            </a:xfrm>
            <a:custGeom>
              <a:avLst/>
              <a:gdLst/>
              <a:ahLst/>
              <a:cxnLst/>
              <a:rect l="l" t="t" r="r" b="b"/>
              <a:pathLst>
                <a:path w="4431326" h="5840298">
                  <a:moveTo>
                    <a:pt x="0" y="0"/>
                  </a:moveTo>
                  <a:lnTo>
                    <a:pt x="4431326" y="0"/>
                  </a:lnTo>
                  <a:lnTo>
                    <a:pt x="4431326" y="5840298"/>
                  </a:lnTo>
                  <a:lnTo>
                    <a:pt x="0" y="58402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807006" y="436569"/>
            <a:ext cx="9697127" cy="6585255"/>
          </a:xfrm>
          <a:custGeom>
            <a:avLst/>
            <a:gdLst/>
            <a:ahLst/>
            <a:cxnLst/>
            <a:rect l="l" t="t" r="r" b="b"/>
            <a:pathLst>
              <a:path w="9697127" h="6585255">
                <a:moveTo>
                  <a:pt x="0" y="0"/>
                </a:moveTo>
                <a:lnTo>
                  <a:pt x="9697127" y="0"/>
                </a:lnTo>
                <a:lnTo>
                  <a:pt x="9697127" y="6585255"/>
                </a:lnTo>
                <a:lnTo>
                  <a:pt x="0" y="6585255"/>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TextBox 4"/>
          <p:cNvSpPr txBox="1"/>
          <p:nvPr/>
        </p:nvSpPr>
        <p:spPr>
          <a:xfrm>
            <a:off x="2565889" y="7421797"/>
            <a:ext cx="13156223" cy="23717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Farmers cut hay and grass, dry it, and put it in large </a:t>
            </a:r>
            <a:r>
              <a:rPr lang="en-US" sz="4500">
                <a:solidFill>
                  <a:srgbClr val="00BF63"/>
                </a:solidFill>
                <a:latin typeface="DM Sans Bold"/>
              </a:rPr>
              <a:t>bales</a:t>
            </a:r>
            <a:r>
              <a:rPr lang="en-US" sz="4500">
                <a:solidFill>
                  <a:srgbClr val="000000"/>
                </a:solidFill>
                <a:latin typeface="DM Sans"/>
              </a:rPr>
              <a:t>. Cattle eat hay in the winter when grass doesn’t grow.</a:t>
            </a:r>
          </a:p>
        </p:txBody>
      </p:sp>
      <p:sp>
        <p:nvSpPr>
          <p:cNvPr id="5" name="Freeform 5"/>
          <p:cNvSpPr/>
          <p:nvPr/>
        </p:nvSpPr>
        <p:spPr>
          <a:xfrm rot="5400000">
            <a:off x="4844476" y="-1528442"/>
            <a:ext cx="7622186" cy="10679070"/>
          </a:xfrm>
          <a:custGeom>
            <a:avLst/>
            <a:gdLst/>
            <a:ahLst/>
            <a:cxnLst/>
            <a:rect l="l" t="t" r="r" b="b"/>
            <a:pathLst>
              <a:path w="7622186" h="10679070">
                <a:moveTo>
                  <a:pt x="0" y="0"/>
                </a:moveTo>
                <a:lnTo>
                  <a:pt x="7622186" y="0"/>
                </a:lnTo>
                <a:lnTo>
                  <a:pt x="7622186" y="10679070"/>
                </a:lnTo>
                <a:lnTo>
                  <a:pt x="0" y="106790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2815" y="1563778"/>
            <a:ext cx="9118936" cy="7159444"/>
            <a:chOff x="0" y="0"/>
            <a:chExt cx="12158581" cy="9545925"/>
          </a:xfrm>
        </p:grpSpPr>
        <p:grpSp>
          <p:nvGrpSpPr>
            <p:cNvPr id="3" name="Group 3"/>
            <p:cNvGrpSpPr/>
            <p:nvPr/>
          </p:nvGrpSpPr>
          <p:grpSpPr>
            <a:xfrm>
              <a:off x="0" y="0"/>
              <a:ext cx="12158581" cy="9545925"/>
              <a:chOff x="0" y="0"/>
              <a:chExt cx="2302697" cy="1807889"/>
            </a:xfrm>
          </p:grpSpPr>
          <p:sp>
            <p:nvSpPr>
              <p:cNvPr id="4" name="Freeform 4"/>
              <p:cNvSpPr/>
              <p:nvPr/>
            </p:nvSpPr>
            <p:spPr>
              <a:xfrm>
                <a:off x="0" y="0"/>
                <a:ext cx="2302696" cy="1807889"/>
              </a:xfrm>
              <a:custGeom>
                <a:avLst/>
                <a:gdLst/>
                <a:ahLst/>
                <a:cxnLst/>
                <a:rect l="l" t="t" r="r" b="b"/>
                <a:pathLst>
                  <a:path w="2302696" h="1807889">
                    <a:moveTo>
                      <a:pt x="0" y="0"/>
                    </a:moveTo>
                    <a:lnTo>
                      <a:pt x="2302696" y="0"/>
                    </a:lnTo>
                    <a:lnTo>
                      <a:pt x="2302696" y="1807889"/>
                    </a:lnTo>
                    <a:lnTo>
                      <a:pt x="0" y="1807889"/>
                    </a:lnTo>
                    <a:close/>
                  </a:path>
                </a:pathLst>
              </a:custGeom>
              <a:solidFill>
                <a:srgbClr val="00A8A8"/>
              </a:solidFill>
            </p:spPr>
          </p:sp>
          <p:sp>
            <p:nvSpPr>
              <p:cNvPr id="5" name="TextBox 5"/>
              <p:cNvSpPr txBox="1"/>
              <p:nvPr/>
            </p:nvSpPr>
            <p:spPr>
              <a:xfrm>
                <a:off x="0" y="-57150"/>
                <a:ext cx="2302697" cy="1865039"/>
              </a:xfrm>
              <a:prstGeom prst="rect">
                <a:avLst/>
              </a:prstGeom>
            </p:spPr>
            <p:txBody>
              <a:bodyPr lIns="50800" tIns="50800" rIns="50800" bIns="50800" rtlCol="0" anchor="ctr"/>
              <a:lstStyle/>
              <a:p>
                <a:pPr algn="ctr">
                  <a:lnSpc>
                    <a:spcPts val="3055"/>
                  </a:lnSpc>
                </a:pPr>
                <a:endParaRPr/>
              </a:p>
            </p:txBody>
          </p:sp>
        </p:grpSp>
        <p:sp>
          <p:nvSpPr>
            <p:cNvPr id="6" name="Freeform 6"/>
            <p:cNvSpPr/>
            <p:nvPr/>
          </p:nvSpPr>
          <p:spPr>
            <a:xfrm>
              <a:off x="491320" y="631919"/>
              <a:ext cx="11213373" cy="8256004"/>
            </a:xfrm>
            <a:custGeom>
              <a:avLst/>
              <a:gdLst/>
              <a:ahLst/>
              <a:cxnLst/>
              <a:rect l="l" t="t" r="r" b="b"/>
              <a:pathLst>
                <a:path w="11213373" h="8256004">
                  <a:moveTo>
                    <a:pt x="0" y="0"/>
                  </a:moveTo>
                  <a:lnTo>
                    <a:pt x="11213373" y="0"/>
                  </a:lnTo>
                  <a:lnTo>
                    <a:pt x="11213373" y="8256004"/>
                  </a:lnTo>
                  <a:lnTo>
                    <a:pt x="0" y="825600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sp>
        <p:nvSpPr>
          <p:cNvPr id="7" name="Freeform 7"/>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8" name="TextBox 8"/>
          <p:cNvSpPr txBox="1"/>
          <p:nvPr/>
        </p:nvSpPr>
        <p:spPr>
          <a:xfrm>
            <a:off x="10152720" y="714375"/>
            <a:ext cx="7697270" cy="87725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Cattle can eat grass and hay because they are </a:t>
            </a:r>
            <a:r>
              <a:rPr lang="en-US" sz="4500">
                <a:solidFill>
                  <a:srgbClr val="00A8A8"/>
                </a:solidFill>
                <a:latin typeface="DM Sans Bold"/>
              </a:rPr>
              <a:t>ruminants</a:t>
            </a:r>
            <a:r>
              <a:rPr lang="en-US" sz="4500">
                <a:solidFill>
                  <a:srgbClr val="000000"/>
                </a:solidFill>
                <a:latin typeface="DM Sans"/>
              </a:rPr>
              <a:t>, meaning their stomach has four parts. After eating, cattle chew their cud.  Feed is brought back up from their stomach to chew.  </a:t>
            </a:r>
          </a:p>
          <a:p>
            <a:pPr algn="ctr">
              <a:lnSpc>
                <a:spcPts val="6299"/>
              </a:lnSpc>
            </a:pPr>
            <a:r>
              <a:rPr lang="en-US" sz="4500">
                <a:solidFill>
                  <a:srgbClr val="000000"/>
                </a:solidFill>
                <a:latin typeface="DM Sans"/>
              </a:rPr>
              <a:t>Cattle spend one-third of their life eating, one-third ruminating (chewing cud) and one-third resting.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1238147" y="1895656"/>
            <a:ext cx="9732388" cy="6495687"/>
            <a:chOff x="0" y="0"/>
            <a:chExt cx="12976518" cy="8660916"/>
          </a:xfrm>
        </p:grpSpPr>
        <p:grpSp>
          <p:nvGrpSpPr>
            <p:cNvPr id="4" name="Group 4"/>
            <p:cNvGrpSpPr/>
            <p:nvPr/>
          </p:nvGrpSpPr>
          <p:grpSpPr>
            <a:xfrm>
              <a:off x="0" y="0"/>
              <a:ext cx="12976518" cy="8660916"/>
              <a:chOff x="0" y="0"/>
              <a:chExt cx="2683564" cy="1791091"/>
            </a:xfrm>
          </p:grpSpPr>
          <p:sp>
            <p:nvSpPr>
              <p:cNvPr id="5" name="Freeform 5"/>
              <p:cNvSpPr/>
              <p:nvPr/>
            </p:nvSpPr>
            <p:spPr>
              <a:xfrm>
                <a:off x="0" y="0"/>
                <a:ext cx="2683564" cy="1791091"/>
              </a:xfrm>
              <a:custGeom>
                <a:avLst/>
                <a:gdLst/>
                <a:ahLst/>
                <a:cxnLst/>
                <a:rect l="l" t="t" r="r" b="b"/>
                <a:pathLst>
                  <a:path w="2683564" h="1791091">
                    <a:moveTo>
                      <a:pt x="0" y="0"/>
                    </a:moveTo>
                    <a:lnTo>
                      <a:pt x="2683564" y="0"/>
                    </a:lnTo>
                    <a:lnTo>
                      <a:pt x="2683564" y="1791091"/>
                    </a:lnTo>
                    <a:lnTo>
                      <a:pt x="0" y="1791091"/>
                    </a:lnTo>
                    <a:close/>
                  </a:path>
                </a:pathLst>
              </a:custGeom>
              <a:solidFill>
                <a:srgbClr val="00BF63"/>
              </a:solidFill>
            </p:spPr>
          </p:sp>
          <p:sp>
            <p:nvSpPr>
              <p:cNvPr id="6" name="TextBox 6"/>
              <p:cNvSpPr txBox="1"/>
              <p:nvPr/>
            </p:nvSpPr>
            <p:spPr>
              <a:xfrm>
                <a:off x="0" y="-57150"/>
                <a:ext cx="2683564" cy="1848241"/>
              </a:xfrm>
              <a:prstGeom prst="rect">
                <a:avLst/>
              </a:prstGeom>
            </p:spPr>
            <p:txBody>
              <a:bodyPr lIns="50800" tIns="50800" rIns="50800" bIns="50800" rtlCol="0" anchor="ctr"/>
              <a:lstStyle/>
              <a:p>
                <a:pPr algn="ctr">
                  <a:lnSpc>
                    <a:spcPts val="3055"/>
                  </a:lnSpc>
                </a:pPr>
                <a:endParaRPr/>
              </a:p>
            </p:txBody>
          </p:sp>
        </p:grpSp>
        <p:sp>
          <p:nvSpPr>
            <p:cNvPr id="7" name="Freeform 7"/>
            <p:cNvSpPr/>
            <p:nvPr/>
          </p:nvSpPr>
          <p:spPr>
            <a:xfrm>
              <a:off x="533934" y="442226"/>
              <a:ext cx="11891663" cy="7668754"/>
            </a:xfrm>
            <a:custGeom>
              <a:avLst/>
              <a:gdLst/>
              <a:ahLst/>
              <a:cxnLst/>
              <a:rect l="l" t="t" r="r" b="b"/>
              <a:pathLst>
                <a:path w="11891663" h="7668754">
                  <a:moveTo>
                    <a:pt x="0" y="0"/>
                  </a:moveTo>
                  <a:lnTo>
                    <a:pt x="11891663" y="0"/>
                  </a:lnTo>
                  <a:lnTo>
                    <a:pt x="11891663" y="7668755"/>
                  </a:lnTo>
                  <a:lnTo>
                    <a:pt x="0" y="7668755"/>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sp>
        <p:nvSpPr>
          <p:cNvPr id="8" name="Freeform 8"/>
          <p:cNvSpPr/>
          <p:nvPr/>
        </p:nvSpPr>
        <p:spPr>
          <a:xfrm rot="-10316476">
            <a:off x="5325404" y="417138"/>
            <a:ext cx="3427842" cy="3053895"/>
          </a:xfrm>
          <a:custGeom>
            <a:avLst/>
            <a:gdLst/>
            <a:ahLst/>
            <a:cxnLst/>
            <a:rect l="l" t="t" r="r" b="b"/>
            <a:pathLst>
              <a:path w="3427842" h="3053895">
                <a:moveTo>
                  <a:pt x="0" y="0"/>
                </a:moveTo>
                <a:lnTo>
                  <a:pt x="3427842" y="0"/>
                </a:lnTo>
                <a:lnTo>
                  <a:pt x="3427842" y="3053895"/>
                </a:lnTo>
                <a:lnTo>
                  <a:pt x="0" y="30538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8616193" y="106221"/>
            <a:ext cx="9322585" cy="23717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The rumen is the largest of the 4 parts of a cow’s stomach…it can hold 40 gallons!</a:t>
            </a:r>
          </a:p>
        </p:txBody>
      </p:sp>
      <p:sp>
        <p:nvSpPr>
          <p:cNvPr id="10" name="TextBox 10"/>
          <p:cNvSpPr txBox="1"/>
          <p:nvPr/>
        </p:nvSpPr>
        <p:spPr>
          <a:xfrm>
            <a:off x="2126535" y="8429625"/>
            <a:ext cx="14034930" cy="15716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Only ruminants, like beef cattle, turn otherwise unused tons of grass and roughage into protein.</a:t>
            </a:r>
          </a:p>
        </p:txBody>
      </p:sp>
      <p:grpSp>
        <p:nvGrpSpPr>
          <p:cNvPr id="11" name="Group 11"/>
          <p:cNvGrpSpPr/>
          <p:nvPr/>
        </p:nvGrpSpPr>
        <p:grpSpPr>
          <a:xfrm>
            <a:off x="11461993" y="3885991"/>
            <a:ext cx="6528584" cy="5822778"/>
            <a:chOff x="396566" y="1012500"/>
            <a:chExt cx="8704778" cy="7763704"/>
          </a:xfrm>
        </p:grpSpPr>
        <p:sp>
          <p:nvSpPr>
            <p:cNvPr id="12" name="Freeform 12"/>
            <p:cNvSpPr/>
            <p:nvPr/>
          </p:nvSpPr>
          <p:spPr>
            <a:xfrm rot="861723">
              <a:off x="396566" y="1012500"/>
              <a:ext cx="8704778" cy="4294228"/>
            </a:xfrm>
            <a:custGeom>
              <a:avLst/>
              <a:gdLst/>
              <a:ahLst/>
              <a:cxnLst/>
              <a:rect l="l" t="t" r="r" b="b"/>
              <a:pathLst>
                <a:path w="8704778" h="4294228">
                  <a:moveTo>
                    <a:pt x="0" y="0"/>
                  </a:moveTo>
                  <a:lnTo>
                    <a:pt x="8704778" y="0"/>
                  </a:lnTo>
                  <a:lnTo>
                    <a:pt x="8704778" y="4294228"/>
                  </a:lnTo>
                  <a:lnTo>
                    <a:pt x="0" y="42942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14" name="Freeform 14"/>
            <p:cNvSpPr/>
            <p:nvPr/>
          </p:nvSpPr>
          <p:spPr>
            <a:xfrm rot="-1608051">
              <a:off x="2504291" y="4286877"/>
              <a:ext cx="4489327" cy="4489327"/>
            </a:xfrm>
            <a:custGeom>
              <a:avLst/>
              <a:gdLst/>
              <a:ahLst/>
              <a:cxnLst/>
              <a:rect l="l" t="t" r="r" b="b"/>
              <a:pathLst>
                <a:path w="4489327" h="4489327">
                  <a:moveTo>
                    <a:pt x="0" y="0"/>
                  </a:moveTo>
                  <a:lnTo>
                    <a:pt x="4489327" y="0"/>
                  </a:lnTo>
                  <a:lnTo>
                    <a:pt x="4489327" y="4489327"/>
                  </a:lnTo>
                  <a:lnTo>
                    <a:pt x="0" y="4489327"/>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p:spPr>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2210370" y="6595003"/>
            <a:ext cx="13867261" cy="3120390"/>
          </a:xfrm>
          <a:prstGeom prst="rect">
            <a:avLst/>
          </a:prstGeom>
        </p:spPr>
        <p:txBody>
          <a:bodyPr lIns="0" tIns="0" rIns="0" bIns="0" rtlCol="0" anchor="t">
            <a:spAutoFit/>
          </a:bodyPr>
          <a:lstStyle/>
          <a:p>
            <a:pPr algn="ctr">
              <a:lnSpc>
                <a:spcPts val="4905"/>
              </a:lnSpc>
            </a:pPr>
            <a:r>
              <a:rPr lang="en-US" sz="4500">
                <a:solidFill>
                  <a:srgbClr val="000000"/>
                </a:solidFill>
                <a:latin typeface="DM Sans"/>
              </a:rPr>
              <a:t>Cattle are really recycling machine. </a:t>
            </a:r>
          </a:p>
          <a:p>
            <a:pPr algn="ctr">
              <a:lnSpc>
                <a:spcPts val="4905"/>
              </a:lnSpc>
            </a:pPr>
            <a:r>
              <a:rPr lang="en-US" sz="4500">
                <a:solidFill>
                  <a:srgbClr val="000000"/>
                </a:solidFill>
                <a:latin typeface="DM Sans"/>
              </a:rPr>
              <a:t>Because of their stomach, cattle can eat waste materials from food processing that otherwise might go to the landfill. They turn these products into meat for humans.</a:t>
            </a:r>
          </a:p>
        </p:txBody>
      </p:sp>
      <p:grpSp>
        <p:nvGrpSpPr>
          <p:cNvPr id="4" name="Group 4"/>
          <p:cNvGrpSpPr/>
          <p:nvPr/>
        </p:nvGrpSpPr>
        <p:grpSpPr>
          <a:xfrm rot="330592">
            <a:off x="13958254" y="1914677"/>
            <a:ext cx="3657579" cy="3203265"/>
            <a:chOff x="0" y="0"/>
            <a:chExt cx="963313" cy="843658"/>
          </a:xfrm>
        </p:grpSpPr>
        <p:sp>
          <p:nvSpPr>
            <p:cNvPr id="5" name="Freeform 5"/>
            <p:cNvSpPr/>
            <p:nvPr/>
          </p:nvSpPr>
          <p:spPr>
            <a:xfrm>
              <a:off x="0" y="0"/>
              <a:ext cx="963313" cy="843658"/>
            </a:xfrm>
            <a:custGeom>
              <a:avLst/>
              <a:gdLst/>
              <a:ahLst/>
              <a:cxnLst/>
              <a:rect l="l" t="t" r="r" b="b"/>
              <a:pathLst>
                <a:path w="963313" h="843658">
                  <a:moveTo>
                    <a:pt x="0" y="0"/>
                  </a:moveTo>
                  <a:lnTo>
                    <a:pt x="963313" y="0"/>
                  </a:lnTo>
                  <a:lnTo>
                    <a:pt x="963313" y="843658"/>
                  </a:lnTo>
                  <a:lnTo>
                    <a:pt x="0" y="843658"/>
                  </a:lnTo>
                  <a:close/>
                </a:path>
              </a:pathLst>
            </a:custGeom>
            <a:solidFill>
              <a:srgbClr val="E8E8E8"/>
            </a:solidFill>
          </p:spPr>
        </p:sp>
        <p:sp>
          <p:nvSpPr>
            <p:cNvPr id="6" name="TextBox 6"/>
            <p:cNvSpPr txBox="1"/>
            <p:nvPr/>
          </p:nvSpPr>
          <p:spPr>
            <a:xfrm>
              <a:off x="0" y="-57150"/>
              <a:ext cx="963313" cy="900808"/>
            </a:xfrm>
            <a:prstGeom prst="rect">
              <a:avLst/>
            </a:prstGeom>
          </p:spPr>
          <p:txBody>
            <a:bodyPr lIns="50800" tIns="50800" rIns="50800" bIns="50800" rtlCol="0" anchor="ctr"/>
            <a:lstStyle/>
            <a:p>
              <a:pPr algn="ctr">
                <a:lnSpc>
                  <a:spcPts val="3055"/>
                </a:lnSpc>
              </a:pPr>
              <a:endParaRPr/>
            </a:p>
          </p:txBody>
        </p:sp>
      </p:grpSp>
      <p:sp>
        <p:nvSpPr>
          <p:cNvPr id="7" name="Freeform 7"/>
          <p:cNvSpPr/>
          <p:nvPr/>
        </p:nvSpPr>
        <p:spPr>
          <a:xfrm>
            <a:off x="13975658" y="2554304"/>
            <a:ext cx="3606582" cy="2091818"/>
          </a:xfrm>
          <a:custGeom>
            <a:avLst/>
            <a:gdLst/>
            <a:ahLst/>
            <a:cxnLst/>
            <a:rect l="l" t="t" r="r" b="b"/>
            <a:pathLst>
              <a:path w="3606582" h="2091818">
                <a:moveTo>
                  <a:pt x="0" y="0"/>
                </a:moveTo>
                <a:lnTo>
                  <a:pt x="3606583" y="0"/>
                </a:lnTo>
                <a:lnTo>
                  <a:pt x="3606583" y="2091817"/>
                </a:lnTo>
                <a:lnTo>
                  <a:pt x="0" y="209181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8" name="Freeform 8"/>
          <p:cNvSpPr/>
          <p:nvPr/>
        </p:nvSpPr>
        <p:spPr>
          <a:xfrm rot="566273">
            <a:off x="14268298" y="1675145"/>
            <a:ext cx="3730948" cy="797490"/>
          </a:xfrm>
          <a:custGeom>
            <a:avLst/>
            <a:gdLst/>
            <a:ahLst/>
            <a:cxnLst/>
            <a:rect l="l" t="t" r="r" b="b"/>
            <a:pathLst>
              <a:path w="3730948" h="797490">
                <a:moveTo>
                  <a:pt x="0" y="0"/>
                </a:moveTo>
                <a:lnTo>
                  <a:pt x="3730948" y="0"/>
                </a:lnTo>
                <a:lnTo>
                  <a:pt x="3730948" y="797490"/>
                </a:lnTo>
                <a:lnTo>
                  <a:pt x="0" y="797490"/>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9" name="TextBox 9"/>
          <p:cNvSpPr txBox="1"/>
          <p:nvPr/>
        </p:nvSpPr>
        <p:spPr>
          <a:xfrm rot="525835">
            <a:off x="14701211" y="1753010"/>
            <a:ext cx="2906734" cy="679451"/>
          </a:xfrm>
          <a:prstGeom prst="rect">
            <a:avLst/>
          </a:prstGeom>
        </p:spPr>
        <p:txBody>
          <a:bodyPr lIns="0" tIns="0" rIns="0" bIns="0" rtlCol="0" anchor="t">
            <a:spAutoFit/>
          </a:bodyPr>
          <a:lstStyle/>
          <a:p>
            <a:pPr algn="ctr">
              <a:lnSpc>
                <a:spcPts val="5599"/>
              </a:lnSpc>
            </a:pPr>
            <a:r>
              <a:rPr lang="en-US" sz="3999">
                <a:solidFill>
                  <a:srgbClr val="000000"/>
                </a:solidFill>
                <a:latin typeface="Kapsalon"/>
              </a:rPr>
              <a:t>oranges </a:t>
            </a:r>
          </a:p>
        </p:txBody>
      </p:sp>
      <p:grpSp>
        <p:nvGrpSpPr>
          <p:cNvPr id="10" name="Group 10"/>
          <p:cNvGrpSpPr/>
          <p:nvPr/>
        </p:nvGrpSpPr>
        <p:grpSpPr>
          <a:xfrm rot="330592">
            <a:off x="5144788" y="2441554"/>
            <a:ext cx="3657579" cy="3203265"/>
            <a:chOff x="0" y="0"/>
            <a:chExt cx="963313" cy="843658"/>
          </a:xfrm>
        </p:grpSpPr>
        <p:sp>
          <p:nvSpPr>
            <p:cNvPr id="11" name="Freeform 11"/>
            <p:cNvSpPr/>
            <p:nvPr/>
          </p:nvSpPr>
          <p:spPr>
            <a:xfrm>
              <a:off x="0" y="0"/>
              <a:ext cx="963313" cy="843658"/>
            </a:xfrm>
            <a:custGeom>
              <a:avLst/>
              <a:gdLst/>
              <a:ahLst/>
              <a:cxnLst/>
              <a:rect l="l" t="t" r="r" b="b"/>
              <a:pathLst>
                <a:path w="963313" h="843658">
                  <a:moveTo>
                    <a:pt x="0" y="0"/>
                  </a:moveTo>
                  <a:lnTo>
                    <a:pt x="963313" y="0"/>
                  </a:lnTo>
                  <a:lnTo>
                    <a:pt x="963313" y="843658"/>
                  </a:lnTo>
                  <a:lnTo>
                    <a:pt x="0" y="843658"/>
                  </a:lnTo>
                  <a:close/>
                </a:path>
              </a:pathLst>
            </a:custGeom>
            <a:solidFill>
              <a:srgbClr val="E8E8E8"/>
            </a:solidFill>
          </p:spPr>
        </p:sp>
        <p:sp>
          <p:nvSpPr>
            <p:cNvPr id="12" name="TextBox 12"/>
            <p:cNvSpPr txBox="1"/>
            <p:nvPr/>
          </p:nvSpPr>
          <p:spPr>
            <a:xfrm>
              <a:off x="0" y="-57150"/>
              <a:ext cx="963313" cy="900808"/>
            </a:xfrm>
            <a:prstGeom prst="rect">
              <a:avLst/>
            </a:prstGeom>
          </p:spPr>
          <p:txBody>
            <a:bodyPr lIns="50800" tIns="50800" rIns="50800" bIns="50800" rtlCol="0" anchor="ctr"/>
            <a:lstStyle/>
            <a:p>
              <a:pPr algn="ctr">
                <a:lnSpc>
                  <a:spcPts val="3055"/>
                </a:lnSpc>
              </a:pPr>
              <a:endParaRPr/>
            </a:p>
          </p:txBody>
        </p:sp>
      </p:grpSp>
      <p:sp>
        <p:nvSpPr>
          <p:cNvPr id="13" name="Freeform 13"/>
          <p:cNvSpPr/>
          <p:nvPr/>
        </p:nvSpPr>
        <p:spPr>
          <a:xfrm rot="1122152">
            <a:off x="5300206" y="3147565"/>
            <a:ext cx="3582054" cy="1791243"/>
          </a:xfrm>
          <a:custGeom>
            <a:avLst/>
            <a:gdLst/>
            <a:ahLst/>
            <a:cxnLst/>
            <a:rect l="l" t="t" r="r" b="b"/>
            <a:pathLst>
              <a:path w="3582054" h="1791243">
                <a:moveTo>
                  <a:pt x="0" y="0"/>
                </a:moveTo>
                <a:lnTo>
                  <a:pt x="3582054" y="0"/>
                </a:lnTo>
                <a:lnTo>
                  <a:pt x="3582054" y="1791243"/>
                </a:lnTo>
                <a:lnTo>
                  <a:pt x="0" y="1791243"/>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14" name="Freeform 14"/>
          <p:cNvSpPr/>
          <p:nvPr/>
        </p:nvSpPr>
        <p:spPr>
          <a:xfrm rot="566273">
            <a:off x="5544554" y="2325414"/>
            <a:ext cx="3730948" cy="797490"/>
          </a:xfrm>
          <a:custGeom>
            <a:avLst/>
            <a:gdLst/>
            <a:ahLst/>
            <a:cxnLst/>
            <a:rect l="l" t="t" r="r" b="b"/>
            <a:pathLst>
              <a:path w="3730948" h="797490">
                <a:moveTo>
                  <a:pt x="0" y="0"/>
                </a:moveTo>
                <a:lnTo>
                  <a:pt x="3730948" y="0"/>
                </a:lnTo>
                <a:lnTo>
                  <a:pt x="3730948" y="797490"/>
                </a:lnTo>
                <a:lnTo>
                  <a:pt x="0" y="797490"/>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15" name="TextBox 15"/>
          <p:cNvSpPr txBox="1"/>
          <p:nvPr/>
        </p:nvSpPr>
        <p:spPr>
          <a:xfrm rot="429098">
            <a:off x="5959681" y="2376034"/>
            <a:ext cx="2906734" cy="679451"/>
          </a:xfrm>
          <a:prstGeom prst="rect">
            <a:avLst/>
          </a:prstGeom>
        </p:spPr>
        <p:txBody>
          <a:bodyPr lIns="0" tIns="0" rIns="0" bIns="0" rtlCol="0" anchor="t">
            <a:spAutoFit/>
          </a:bodyPr>
          <a:lstStyle/>
          <a:p>
            <a:pPr algn="ctr">
              <a:lnSpc>
                <a:spcPts val="5599"/>
              </a:lnSpc>
            </a:pPr>
            <a:r>
              <a:rPr lang="en-US" sz="3999">
                <a:solidFill>
                  <a:srgbClr val="000000"/>
                </a:solidFill>
                <a:latin typeface="Kapsalon"/>
              </a:rPr>
              <a:t>grapes</a:t>
            </a:r>
          </a:p>
        </p:txBody>
      </p:sp>
      <p:grpSp>
        <p:nvGrpSpPr>
          <p:cNvPr id="16" name="Group 16"/>
          <p:cNvGrpSpPr/>
          <p:nvPr/>
        </p:nvGrpSpPr>
        <p:grpSpPr>
          <a:xfrm rot="-209832">
            <a:off x="9689571" y="2930739"/>
            <a:ext cx="3657579" cy="3203265"/>
            <a:chOff x="0" y="0"/>
            <a:chExt cx="963313" cy="843658"/>
          </a:xfrm>
        </p:grpSpPr>
        <p:sp>
          <p:nvSpPr>
            <p:cNvPr id="17" name="Freeform 17"/>
            <p:cNvSpPr/>
            <p:nvPr/>
          </p:nvSpPr>
          <p:spPr>
            <a:xfrm>
              <a:off x="0" y="0"/>
              <a:ext cx="963313" cy="843658"/>
            </a:xfrm>
            <a:custGeom>
              <a:avLst/>
              <a:gdLst/>
              <a:ahLst/>
              <a:cxnLst/>
              <a:rect l="l" t="t" r="r" b="b"/>
              <a:pathLst>
                <a:path w="963313" h="843658">
                  <a:moveTo>
                    <a:pt x="0" y="0"/>
                  </a:moveTo>
                  <a:lnTo>
                    <a:pt x="963313" y="0"/>
                  </a:lnTo>
                  <a:lnTo>
                    <a:pt x="963313" y="843658"/>
                  </a:lnTo>
                  <a:lnTo>
                    <a:pt x="0" y="843658"/>
                  </a:lnTo>
                  <a:close/>
                </a:path>
              </a:pathLst>
            </a:custGeom>
            <a:solidFill>
              <a:srgbClr val="E8E8E8"/>
            </a:solidFill>
          </p:spPr>
        </p:sp>
        <p:sp>
          <p:nvSpPr>
            <p:cNvPr id="18" name="TextBox 18"/>
            <p:cNvSpPr txBox="1"/>
            <p:nvPr/>
          </p:nvSpPr>
          <p:spPr>
            <a:xfrm>
              <a:off x="0" y="-47625"/>
              <a:ext cx="963313" cy="891283"/>
            </a:xfrm>
            <a:prstGeom prst="rect">
              <a:avLst/>
            </a:prstGeom>
          </p:spPr>
          <p:txBody>
            <a:bodyPr lIns="50800" tIns="50800" rIns="50800" bIns="50800" rtlCol="0" anchor="ctr"/>
            <a:lstStyle/>
            <a:p>
              <a:pPr algn="ctr">
                <a:lnSpc>
                  <a:spcPts val="3055"/>
                </a:lnSpc>
              </a:pPr>
              <a:endParaRPr/>
            </a:p>
          </p:txBody>
        </p:sp>
      </p:grpSp>
      <p:sp>
        <p:nvSpPr>
          <p:cNvPr id="19" name="Freeform 19"/>
          <p:cNvSpPr/>
          <p:nvPr/>
        </p:nvSpPr>
        <p:spPr>
          <a:xfrm rot="-211747">
            <a:off x="9980046" y="3534655"/>
            <a:ext cx="3235417" cy="2074711"/>
          </a:xfrm>
          <a:custGeom>
            <a:avLst/>
            <a:gdLst/>
            <a:ahLst/>
            <a:cxnLst/>
            <a:rect l="l" t="t" r="r" b="b"/>
            <a:pathLst>
              <a:path w="3235417" h="2074711">
                <a:moveTo>
                  <a:pt x="0" y="0"/>
                </a:moveTo>
                <a:lnTo>
                  <a:pt x="3235417" y="0"/>
                </a:lnTo>
                <a:lnTo>
                  <a:pt x="3235417" y="2074711"/>
                </a:lnTo>
                <a:lnTo>
                  <a:pt x="0" y="2074711"/>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sp>
      <p:sp>
        <p:nvSpPr>
          <p:cNvPr id="20" name="Freeform 20"/>
          <p:cNvSpPr/>
          <p:nvPr/>
        </p:nvSpPr>
        <p:spPr>
          <a:xfrm rot="-527195">
            <a:off x="9621354" y="2807750"/>
            <a:ext cx="3730948" cy="797490"/>
          </a:xfrm>
          <a:custGeom>
            <a:avLst/>
            <a:gdLst/>
            <a:ahLst/>
            <a:cxnLst/>
            <a:rect l="l" t="t" r="r" b="b"/>
            <a:pathLst>
              <a:path w="3730948" h="797490">
                <a:moveTo>
                  <a:pt x="0" y="0"/>
                </a:moveTo>
                <a:lnTo>
                  <a:pt x="3730947" y="0"/>
                </a:lnTo>
                <a:lnTo>
                  <a:pt x="3730947" y="797491"/>
                </a:lnTo>
                <a:lnTo>
                  <a:pt x="0" y="797491"/>
                </a:lnTo>
                <a:lnTo>
                  <a:pt x="0" y="0"/>
                </a:lnTo>
                <a:close/>
              </a:path>
            </a:pathLst>
          </a:custGeom>
          <a: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21" name="TextBox 21"/>
          <p:cNvSpPr txBox="1"/>
          <p:nvPr/>
        </p:nvSpPr>
        <p:spPr>
          <a:xfrm rot="-554729">
            <a:off x="10059033" y="2857180"/>
            <a:ext cx="2906734" cy="679451"/>
          </a:xfrm>
          <a:prstGeom prst="rect">
            <a:avLst/>
          </a:prstGeom>
        </p:spPr>
        <p:txBody>
          <a:bodyPr lIns="0" tIns="0" rIns="0" bIns="0" rtlCol="0" anchor="t">
            <a:spAutoFit/>
          </a:bodyPr>
          <a:lstStyle/>
          <a:p>
            <a:pPr algn="ctr">
              <a:lnSpc>
                <a:spcPts val="5599"/>
              </a:lnSpc>
            </a:pPr>
            <a:r>
              <a:rPr lang="en-US" sz="3999">
                <a:solidFill>
                  <a:srgbClr val="000000"/>
                </a:solidFill>
                <a:latin typeface="Kapsalon"/>
              </a:rPr>
              <a:t>apples</a:t>
            </a:r>
          </a:p>
        </p:txBody>
      </p:sp>
      <p:grpSp>
        <p:nvGrpSpPr>
          <p:cNvPr id="22" name="Group 22"/>
          <p:cNvGrpSpPr/>
          <p:nvPr/>
        </p:nvGrpSpPr>
        <p:grpSpPr>
          <a:xfrm rot="-364571">
            <a:off x="916101" y="1898291"/>
            <a:ext cx="3657579" cy="3203265"/>
            <a:chOff x="0" y="0"/>
            <a:chExt cx="963313" cy="843658"/>
          </a:xfrm>
        </p:grpSpPr>
        <p:sp>
          <p:nvSpPr>
            <p:cNvPr id="23" name="Freeform 23"/>
            <p:cNvSpPr/>
            <p:nvPr/>
          </p:nvSpPr>
          <p:spPr>
            <a:xfrm>
              <a:off x="0" y="0"/>
              <a:ext cx="963313" cy="843658"/>
            </a:xfrm>
            <a:custGeom>
              <a:avLst/>
              <a:gdLst/>
              <a:ahLst/>
              <a:cxnLst/>
              <a:rect l="l" t="t" r="r" b="b"/>
              <a:pathLst>
                <a:path w="963313" h="843658">
                  <a:moveTo>
                    <a:pt x="0" y="0"/>
                  </a:moveTo>
                  <a:lnTo>
                    <a:pt x="963313" y="0"/>
                  </a:lnTo>
                  <a:lnTo>
                    <a:pt x="963313" y="843658"/>
                  </a:lnTo>
                  <a:lnTo>
                    <a:pt x="0" y="843658"/>
                  </a:lnTo>
                  <a:close/>
                </a:path>
              </a:pathLst>
            </a:custGeom>
            <a:solidFill>
              <a:srgbClr val="E8E8E8"/>
            </a:solidFill>
          </p:spPr>
        </p:sp>
        <p:sp>
          <p:nvSpPr>
            <p:cNvPr id="24" name="TextBox 24"/>
            <p:cNvSpPr txBox="1"/>
            <p:nvPr/>
          </p:nvSpPr>
          <p:spPr>
            <a:xfrm>
              <a:off x="0" y="-57150"/>
              <a:ext cx="963313" cy="900808"/>
            </a:xfrm>
            <a:prstGeom prst="rect">
              <a:avLst/>
            </a:prstGeom>
          </p:spPr>
          <p:txBody>
            <a:bodyPr lIns="50800" tIns="50800" rIns="50800" bIns="50800" rtlCol="0" anchor="ctr"/>
            <a:lstStyle/>
            <a:p>
              <a:pPr algn="ctr">
                <a:lnSpc>
                  <a:spcPts val="3055"/>
                </a:lnSpc>
              </a:pPr>
              <a:endParaRPr/>
            </a:p>
          </p:txBody>
        </p:sp>
      </p:grpSp>
      <p:sp>
        <p:nvSpPr>
          <p:cNvPr id="25" name="Freeform 25"/>
          <p:cNvSpPr/>
          <p:nvPr/>
        </p:nvSpPr>
        <p:spPr>
          <a:xfrm>
            <a:off x="1170190" y="2643565"/>
            <a:ext cx="3149401" cy="2074668"/>
          </a:xfrm>
          <a:custGeom>
            <a:avLst/>
            <a:gdLst/>
            <a:ahLst/>
            <a:cxnLst/>
            <a:rect l="l" t="t" r="r" b="b"/>
            <a:pathLst>
              <a:path w="3149401" h="2074668">
                <a:moveTo>
                  <a:pt x="0" y="0"/>
                </a:moveTo>
                <a:lnTo>
                  <a:pt x="3149401" y="0"/>
                </a:lnTo>
                <a:lnTo>
                  <a:pt x="3149401" y="2074668"/>
                </a:lnTo>
                <a:lnTo>
                  <a:pt x="0" y="2074668"/>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sp>
      <p:sp>
        <p:nvSpPr>
          <p:cNvPr id="26" name="Freeform 26"/>
          <p:cNvSpPr/>
          <p:nvPr/>
        </p:nvSpPr>
        <p:spPr>
          <a:xfrm rot="-527195">
            <a:off x="437853" y="1838981"/>
            <a:ext cx="3730948" cy="797490"/>
          </a:xfrm>
          <a:custGeom>
            <a:avLst/>
            <a:gdLst/>
            <a:ahLst/>
            <a:cxnLst/>
            <a:rect l="l" t="t" r="r" b="b"/>
            <a:pathLst>
              <a:path w="3730948" h="797490">
                <a:moveTo>
                  <a:pt x="0" y="0"/>
                </a:moveTo>
                <a:lnTo>
                  <a:pt x="3730948" y="0"/>
                </a:lnTo>
                <a:lnTo>
                  <a:pt x="3730948" y="797491"/>
                </a:lnTo>
                <a:lnTo>
                  <a:pt x="0" y="797491"/>
                </a:lnTo>
                <a:lnTo>
                  <a:pt x="0" y="0"/>
                </a:lnTo>
                <a:close/>
              </a:path>
            </a:pathLst>
          </a:custGeom>
          <a: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27" name="TextBox 27"/>
          <p:cNvSpPr txBox="1"/>
          <p:nvPr/>
        </p:nvSpPr>
        <p:spPr>
          <a:xfrm rot="-554729">
            <a:off x="844000" y="1892258"/>
            <a:ext cx="2906734" cy="679451"/>
          </a:xfrm>
          <a:prstGeom prst="rect">
            <a:avLst/>
          </a:prstGeom>
        </p:spPr>
        <p:txBody>
          <a:bodyPr lIns="0" tIns="0" rIns="0" bIns="0" rtlCol="0" anchor="t">
            <a:spAutoFit/>
          </a:bodyPr>
          <a:lstStyle/>
          <a:p>
            <a:pPr algn="ctr">
              <a:lnSpc>
                <a:spcPts val="5599"/>
              </a:lnSpc>
            </a:pPr>
            <a:r>
              <a:rPr lang="en-US" sz="3999">
                <a:solidFill>
                  <a:srgbClr val="000000"/>
                </a:solidFill>
                <a:latin typeface="Kapsalon"/>
              </a:rPr>
              <a:t>potatoes </a:t>
            </a:r>
          </a:p>
        </p:txBody>
      </p:sp>
      <p:sp>
        <p:nvSpPr>
          <p:cNvPr id="28" name="TextBox 28"/>
          <p:cNvSpPr txBox="1"/>
          <p:nvPr/>
        </p:nvSpPr>
        <p:spPr>
          <a:xfrm>
            <a:off x="2981086" y="426720"/>
            <a:ext cx="12325828" cy="1287780"/>
          </a:xfrm>
          <a:prstGeom prst="rect">
            <a:avLst/>
          </a:prstGeom>
        </p:spPr>
        <p:txBody>
          <a:bodyPr lIns="0" tIns="0" rIns="0" bIns="0" rtlCol="0" anchor="t">
            <a:spAutoFit/>
          </a:bodyPr>
          <a:lstStyle/>
          <a:p>
            <a:pPr algn="ctr">
              <a:lnSpc>
                <a:spcPts val="5084"/>
              </a:lnSpc>
            </a:pPr>
            <a:r>
              <a:rPr lang="en-US" sz="4500">
                <a:solidFill>
                  <a:srgbClr val="000000"/>
                </a:solidFill>
                <a:latin typeface="DM Sans"/>
              </a:rPr>
              <a:t>In parts of the United States, some cattle also </a:t>
            </a:r>
          </a:p>
          <a:p>
            <a:pPr algn="ctr">
              <a:lnSpc>
                <a:spcPts val="5084"/>
              </a:lnSpc>
            </a:pPr>
            <a:r>
              <a:rPr lang="en-US" sz="4500">
                <a:solidFill>
                  <a:srgbClr val="000000"/>
                </a:solidFill>
                <a:latin typeface="DM Sans"/>
              </a:rPr>
              <a:t>eat seeds and peels from: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2047284" y="7408434"/>
            <a:ext cx="14986088" cy="2710815"/>
          </a:xfrm>
          <a:prstGeom prst="rect">
            <a:avLst/>
          </a:prstGeom>
        </p:spPr>
        <p:txBody>
          <a:bodyPr lIns="0" tIns="0" rIns="0" bIns="0" rtlCol="0" anchor="t">
            <a:spAutoFit/>
          </a:bodyPr>
          <a:lstStyle/>
          <a:p>
            <a:pPr algn="ctr">
              <a:lnSpc>
                <a:spcPts val="5460"/>
              </a:lnSpc>
            </a:pPr>
            <a:r>
              <a:rPr lang="en-US" sz="3900">
                <a:solidFill>
                  <a:srgbClr val="000000"/>
                </a:solidFill>
                <a:latin typeface="DM Sans"/>
              </a:rPr>
              <a:t>The sun, soil, and rain help hay and grains grow. Cattle eat renewable resources like grass and turn them into meat, milk, and other products for humans. Waste from cattle (manure) is applied back to the soil to give the soil nutrients to grow plants.  </a:t>
            </a:r>
          </a:p>
        </p:txBody>
      </p:sp>
      <p:sp>
        <p:nvSpPr>
          <p:cNvPr id="4" name="TextBox 4"/>
          <p:cNvSpPr txBox="1"/>
          <p:nvPr/>
        </p:nvSpPr>
        <p:spPr>
          <a:xfrm>
            <a:off x="7359625" y="6617859"/>
            <a:ext cx="3568750" cy="771525"/>
          </a:xfrm>
          <a:prstGeom prst="rect">
            <a:avLst/>
          </a:prstGeom>
        </p:spPr>
        <p:txBody>
          <a:bodyPr lIns="0" tIns="0" rIns="0" bIns="0" rtlCol="0" anchor="t">
            <a:spAutoFit/>
          </a:bodyPr>
          <a:lstStyle/>
          <a:p>
            <a:pPr algn="ctr">
              <a:lnSpc>
                <a:spcPts val="6299"/>
              </a:lnSpc>
            </a:pPr>
            <a:r>
              <a:rPr lang="en-US" sz="4500">
                <a:solidFill>
                  <a:srgbClr val="00BF63"/>
                </a:solidFill>
                <a:latin typeface="Kapsalon"/>
              </a:rPr>
              <a:t>corn</a:t>
            </a:r>
          </a:p>
        </p:txBody>
      </p:sp>
      <p:sp>
        <p:nvSpPr>
          <p:cNvPr id="5" name="TextBox 5"/>
          <p:cNvSpPr txBox="1"/>
          <p:nvPr/>
        </p:nvSpPr>
        <p:spPr>
          <a:xfrm>
            <a:off x="6495528" y="2399945"/>
            <a:ext cx="6089600" cy="2282807"/>
          </a:xfrm>
          <a:prstGeom prst="rect">
            <a:avLst/>
          </a:prstGeom>
        </p:spPr>
        <p:txBody>
          <a:bodyPr lIns="0" tIns="0" rIns="0" bIns="0" rtlCol="0" anchor="t">
            <a:spAutoFit/>
          </a:bodyPr>
          <a:lstStyle/>
          <a:p>
            <a:pPr algn="ctr">
              <a:lnSpc>
                <a:spcPts val="9100"/>
              </a:lnSpc>
            </a:pPr>
            <a:r>
              <a:rPr lang="en-US" sz="6500" spc="1105">
                <a:solidFill>
                  <a:srgbClr val="000000"/>
                </a:solidFill>
                <a:latin typeface="Kapsalon"/>
              </a:rPr>
              <a:t>Natural </a:t>
            </a:r>
          </a:p>
          <a:p>
            <a:pPr algn="ctr">
              <a:lnSpc>
                <a:spcPts val="9100"/>
              </a:lnSpc>
            </a:pPr>
            <a:r>
              <a:rPr lang="en-US" sz="6500" spc="1105">
                <a:solidFill>
                  <a:srgbClr val="000000"/>
                </a:solidFill>
                <a:latin typeface="Kapsalon"/>
              </a:rPr>
              <a:t>Recyclers </a:t>
            </a:r>
          </a:p>
        </p:txBody>
      </p:sp>
      <p:sp>
        <p:nvSpPr>
          <p:cNvPr id="6" name="TextBox 6"/>
          <p:cNvSpPr txBox="1"/>
          <p:nvPr/>
        </p:nvSpPr>
        <p:spPr>
          <a:xfrm>
            <a:off x="7518999" y="285893"/>
            <a:ext cx="3568750" cy="771525"/>
          </a:xfrm>
          <a:prstGeom prst="rect">
            <a:avLst/>
          </a:prstGeom>
        </p:spPr>
        <p:txBody>
          <a:bodyPr lIns="0" tIns="0" rIns="0" bIns="0" rtlCol="0" anchor="t">
            <a:spAutoFit/>
          </a:bodyPr>
          <a:lstStyle/>
          <a:p>
            <a:pPr algn="ctr">
              <a:lnSpc>
                <a:spcPts val="6299"/>
              </a:lnSpc>
            </a:pPr>
            <a:r>
              <a:rPr lang="en-US" sz="4500">
                <a:solidFill>
                  <a:srgbClr val="00BF63"/>
                </a:solidFill>
                <a:latin typeface="Kapsalon"/>
              </a:rPr>
              <a:t>Sun &amp; Soil </a:t>
            </a:r>
          </a:p>
        </p:txBody>
      </p:sp>
      <p:sp>
        <p:nvSpPr>
          <p:cNvPr id="7" name="TextBox 7"/>
          <p:cNvSpPr txBox="1"/>
          <p:nvPr/>
        </p:nvSpPr>
        <p:spPr>
          <a:xfrm rot="1206663">
            <a:off x="12094077" y="1750561"/>
            <a:ext cx="3568750" cy="755015"/>
          </a:xfrm>
          <a:prstGeom prst="rect">
            <a:avLst/>
          </a:prstGeom>
        </p:spPr>
        <p:txBody>
          <a:bodyPr lIns="0" tIns="0" rIns="0" bIns="0" rtlCol="0" anchor="t">
            <a:spAutoFit/>
          </a:bodyPr>
          <a:lstStyle/>
          <a:p>
            <a:pPr algn="ctr">
              <a:lnSpc>
                <a:spcPts val="6160"/>
              </a:lnSpc>
            </a:pPr>
            <a:r>
              <a:rPr lang="en-US" sz="4400">
                <a:solidFill>
                  <a:srgbClr val="00BF63"/>
                </a:solidFill>
                <a:latin typeface="Kapsalon"/>
              </a:rPr>
              <a:t>rain</a:t>
            </a:r>
          </a:p>
        </p:txBody>
      </p:sp>
      <p:sp>
        <p:nvSpPr>
          <p:cNvPr id="8" name="Freeform 8"/>
          <p:cNvSpPr/>
          <p:nvPr/>
        </p:nvSpPr>
        <p:spPr>
          <a:xfrm rot="7210367" flipV="1">
            <a:off x="11567659" y="4807523"/>
            <a:ext cx="2248324" cy="1022988"/>
          </a:xfrm>
          <a:custGeom>
            <a:avLst/>
            <a:gdLst/>
            <a:ahLst/>
            <a:cxnLst/>
            <a:rect l="l" t="t" r="r" b="b"/>
            <a:pathLst>
              <a:path w="2248324" h="1022988">
                <a:moveTo>
                  <a:pt x="0" y="1022988"/>
                </a:moveTo>
                <a:lnTo>
                  <a:pt x="2248324" y="1022988"/>
                </a:lnTo>
                <a:lnTo>
                  <a:pt x="2248324" y="0"/>
                </a:lnTo>
                <a:lnTo>
                  <a:pt x="0" y="0"/>
                </a:lnTo>
                <a:lnTo>
                  <a:pt x="0" y="1022988"/>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9" name="Freeform 9"/>
          <p:cNvSpPr/>
          <p:nvPr/>
        </p:nvSpPr>
        <p:spPr>
          <a:xfrm rot="-581815" flipV="1">
            <a:off x="8055387" y="1255186"/>
            <a:ext cx="2248324" cy="1022988"/>
          </a:xfrm>
          <a:custGeom>
            <a:avLst/>
            <a:gdLst/>
            <a:ahLst/>
            <a:cxnLst/>
            <a:rect l="l" t="t" r="r" b="b"/>
            <a:pathLst>
              <a:path w="2248324" h="1022988">
                <a:moveTo>
                  <a:pt x="0" y="1022988"/>
                </a:moveTo>
                <a:lnTo>
                  <a:pt x="2248325" y="1022988"/>
                </a:lnTo>
                <a:lnTo>
                  <a:pt x="2248325" y="0"/>
                </a:lnTo>
                <a:lnTo>
                  <a:pt x="0" y="0"/>
                </a:lnTo>
                <a:lnTo>
                  <a:pt x="0" y="1022988"/>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0" name="Freeform 10"/>
          <p:cNvSpPr/>
          <p:nvPr/>
        </p:nvSpPr>
        <p:spPr>
          <a:xfrm rot="2700000" flipV="1">
            <a:off x="11532583" y="2085679"/>
            <a:ext cx="2248324" cy="1022988"/>
          </a:xfrm>
          <a:custGeom>
            <a:avLst/>
            <a:gdLst/>
            <a:ahLst/>
            <a:cxnLst/>
            <a:rect l="l" t="t" r="r" b="b"/>
            <a:pathLst>
              <a:path w="2248324" h="1022988">
                <a:moveTo>
                  <a:pt x="0" y="1022988"/>
                </a:moveTo>
                <a:lnTo>
                  <a:pt x="2248325" y="1022988"/>
                </a:lnTo>
                <a:lnTo>
                  <a:pt x="2248325" y="0"/>
                </a:lnTo>
                <a:lnTo>
                  <a:pt x="0" y="0"/>
                </a:lnTo>
                <a:lnTo>
                  <a:pt x="0" y="1022988"/>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1" name="TextBox 11"/>
          <p:cNvSpPr txBox="1"/>
          <p:nvPr/>
        </p:nvSpPr>
        <p:spPr>
          <a:xfrm rot="-675515">
            <a:off x="13279114" y="4976572"/>
            <a:ext cx="3944627" cy="755015"/>
          </a:xfrm>
          <a:prstGeom prst="rect">
            <a:avLst/>
          </a:prstGeom>
        </p:spPr>
        <p:txBody>
          <a:bodyPr lIns="0" tIns="0" rIns="0" bIns="0" rtlCol="0" anchor="t">
            <a:spAutoFit/>
          </a:bodyPr>
          <a:lstStyle/>
          <a:p>
            <a:pPr algn="ctr">
              <a:lnSpc>
                <a:spcPts val="6160"/>
              </a:lnSpc>
            </a:pPr>
            <a:r>
              <a:rPr lang="en-US" sz="4400">
                <a:solidFill>
                  <a:srgbClr val="00BF63"/>
                </a:solidFill>
                <a:latin typeface="Kapsalon"/>
              </a:rPr>
              <a:t>grass &amp; hay </a:t>
            </a:r>
          </a:p>
        </p:txBody>
      </p:sp>
      <p:sp>
        <p:nvSpPr>
          <p:cNvPr id="12" name="Freeform 12"/>
          <p:cNvSpPr/>
          <p:nvPr/>
        </p:nvSpPr>
        <p:spPr>
          <a:xfrm rot="10206363" flipV="1">
            <a:off x="8112537" y="5495044"/>
            <a:ext cx="2248324" cy="1022988"/>
          </a:xfrm>
          <a:custGeom>
            <a:avLst/>
            <a:gdLst/>
            <a:ahLst/>
            <a:cxnLst/>
            <a:rect l="l" t="t" r="r" b="b"/>
            <a:pathLst>
              <a:path w="2248324" h="1022988">
                <a:moveTo>
                  <a:pt x="0" y="1022988"/>
                </a:moveTo>
                <a:lnTo>
                  <a:pt x="2248325" y="1022988"/>
                </a:lnTo>
                <a:lnTo>
                  <a:pt x="2248325" y="0"/>
                </a:lnTo>
                <a:lnTo>
                  <a:pt x="0" y="0"/>
                </a:lnTo>
                <a:lnTo>
                  <a:pt x="0" y="1022988"/>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3" name="Freeform 13"/>
          <p:cNvSpPr/>
          <p:nvPr/>
        </p:nvSpPr>
        <p:spPr>
          <a:xfrm rot="-8895953" flipV="1">
            <a:off x="4434774" y="4807523"/>
            <a:ext cx="2248324" cy="1022988"/>
          </a:xfrm>
          <a:custGeom>
            <a:avLst/>
            <a:gdLst/>
            <a:ahLst/>
            <a:cxnLst/>
            <a:rect l="l" t="t" r="r" b="b"/>
            <a:pathLst>
              <a:path w="2248324" h="1022988">
                <a:moveTo>
                  <a:pt x="0" y="1022988"/>
                </a:moveTo>
                <a:lnTo>
                  <a:pt x="2248325" y="1022988"/>
                </a:lnTo>
                <a:lnTo>
                  <a:pt x="2248325" y="0"/>
                </a:lnTo>
                <a:lnTo>
                  <a:pt x="0" y="0"/>
                </a:lnTo>
                <a:lnTo>
                  <a:pt x="0" y="1022988"/>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4" name="TextBox 14"/>
          <p:cNvSpPr txBox="1"/>
          <p:nvPr/>
        </p:nvSpPr>
        <p:spPr>
          <a:xfrm rot="172025">
            <a:off x="2579500" y="5630479"/>
            <a:ext cx="3568750" cy="771525"/>
          </a:xfrm>
          <a:prstGeom prst="rect">
            <a:avLst/>
          </a:prstGeom>
        </p:spPr>
        <p:txBody>
          <a:bodyPr lIns="0" tIns="0" rIns="0" bIns="0" rtlCol="0" anchor="t">
            <a:spAutoFit/>
          </a:bodyPr>
          <a:lstStyle/>
          <a:p>
            <a:pPr algn="ctr">
              <a:lnSpc>
                <a:spcPts val="6299"/>
              </a:lnSpc>
            </a:pPr>
            <a:r>
              <a:rPr lang="en-US" sz="4500">
                <a:solidFill>
                  <a:srgbClr val="00BF63"/>
                </a:solidFill>
                <a:latin typeface="Kapsalon"/>
              </a:rPr>
              <a:t>cattle</a:t>
            </a:r>
          </a:p>
        </p:txBody>
      </p:sp>
      <p:sp>
        <p:nvSpPr>
          <p:cNvPr id="15" name="Freeform 15"/>
          <p:cNvSpPr/>
          <p:nvPr/>
        </p:nvSpPr>
        <p:spPr>
          <a:xfrm rot="-4146252" flipV="1">
            <a:off x="4781099" y="2031326"/>
            <a:ext cx="2248324" cy="1022988"/>
          </a:xfrm>
          <a:custGeom>
            <a:avLst/>
            <a:gdLst/>
            <a:ahLst/>
            <a:cxnLst/>
            <a:rect l="l" t="t" r="r" b="b"/>
            <a:pathLst>
              <a:path w="2248324" h="1022988">
                <a:moveTo>
                  <a:pt x="0" y="1022988"/>
                </a:moveTo>
                <a:lnTo>
                  <a:pt x="2248325" y="1022988"/>
                </a:lnTo>
                <a:lnTo>
                  <a:pt x="2248325" y="0"/>
                </a:lnTo>
                <a:lnTo>
                  <a:pt x="0" y="0"/>
                </a:lnTo>
                <a:lnTo>
                  <a:pt x="0" y="1022988"/>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6" name="TextBox 16"/>
          <p:cNvSpPr txBox="1"/>
          <p:nvPr/>
        </p:nvSpPr>
        <p:spPr>
          <a:xfrm rot="-744420">
            <a:off x="2540517" y="1918022"/>
            <a:ext cx="3568750" cy="771525"/>
          </a:xfrm>
          <a:prstGeom prst="rect">
            <a:avLst/>
          </a:prstGeom>
        </p:spPr>
        <p:txBody>
          <a:bodyPr lIns="0" tIns="0" rIns="0" bIns="0" rtlCol="0" anchor="t">
            <a:spAutoFit/>
          </a:bodyPr>
          <a:lstStyle/>
          <a:p>
            <a:pPr algn="ctr">
              <a:lnSpc>
                <a:spcPts val="6299"/>
              </a:lnSpc>
            </a:pPr>
            <a:r>
              <a:rPr lang="en-US" sz="4500">
                <a:solidFill>
                  <a:srgbClr val="00BF63"/>
                </a:solidFill>
                <a:latin typeface="Kapsalon"/>
              </a:rPr>
              <a:t>manure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5230" y="873787"/>
            <a:ext cx="4960267" cy="5350891"/>
            <a:chOff x="0" y="0"/>
            <a:chExt cx="539436" cy="581917"/>
          </a:xfrm>
        </p:grpSpPr>
        <p:sp>
          <p:nvSpPr>
            <p:cNvPr id="3" name="Freeform 3"/>
            <p:cNvSpPr/>
            <p:nvPr/>
          </p:nvSpPr>
          <p:spPr>
            <a:xfrm>
              <a:off x="0" y="0"/>
              <a:ext cx="539436" cy="581917"/>
            </a:xfrm>
            <a:custGeom>
              <a:avLst/>
              <a:gdLst/>
              <a:ahLst/>
              <a:cxnLst/>
              <a:rect l="l" t="t" r="r" b="b"/>
              <a:pathLst>
                <a:path w="539436" h="581917">
                  <a:moveTo>
                    <a:pt x="0" y="0"/>
                  </a:moveTo>
                  <a:lnTo>
                    <a:pt x="539436" y="0"/>
                  </a:lnTo>
                  <a:lnTo>
                    <a:pt x="539436" y="581917"/>
                  </a:lnTo>
                  <a:lnTo>
                    <a:pt x="0" y="581917"/>
                  </a:lnTo>
                  <a:close/>
                </a:path>
              </a:pathLst>
            </a:custGeom>
            <a:blipFill>
              <a:blip r:embed="rId3" cstate="email">
                <a:extLst>
                  <a:ext uri="{28A0092B-C50C-407E-A947-70E740481C1C}">
                    <a14:useLocalDpi xmlns:a14="http://schemas.microsoft.com/office/drawing/2010/main"/>
                  </a:ext>
                </a:extLst>
              </a:blip>
              <a:stretch>
                <a:fillRect/>
              </a:stretch>
            </a:blipFill>
          </p:spPr>
        </p:sp>
      </p:grpSp>
      <p:grpSp>
        <p:nvGrpSpPr>
          <p:cNvPr id="4" name="Group 4"/>
          <p:cNvGrpSpPr/>
          <p:nvPr/>
        </p:nvGrpSpPr>
        <p:grpSpPr>
          <a:xfrm>
            <a:off x="6110438" y="515671"/>
            <a:ext cx="6067124" cy="6067124"/>
            <a:chOff x="0" y="0"/>
            <a:chExt cx="812800" cy="812800"/>
          </a:xfrm>
        </p:grpSpPr>
        <p:sp>
          <p:nvSpPr>
            <p:cNvPr id="5" name="Freeform 5"/>
            <p:cNvSpPr/>
            <p:nvPr/>
          </p:nvSpPr>
          <p:spPr>
            <a:xfrm>
              <a:off x="0" y="0"/>
              <a:ext cx="812800" cy="812800"/>
            </a:xfrm>
            <a:custGeom>
              <a:avLst/>
              <a:gdLst/>
              <a:ahLst/>
              <a:cxnLst/>
              <a:rect l="l" t="t" r="r" b="b"/>
              <a:pathLst>
                <a:path w="812800" h="812800">
                  <a:moveTo>
                    <a:pt x="29349" y="0"/>
                  </a:moveTo>
                  <a:lnTo>
                    <a:pt x="783451" y="0"/>
                  </a:lnTo>
                  <a:cubicBezTo>
                    <a:pt x="791235" y="0"/>
                    <a:pt x="798700" y="3092"/>
                    <a:pt x="804204" y="8596"/>
                  </a:cubicBezTo>
                  <a:cubicBezTo>
                    <a:pt x="809708" y="14100"/>
                    <a:pt x="812800" y="21565"/>
                    <a:pt x="812800" y="29349"/>
                  </a:cubicBezTo>
                  <a:lnTo>
                    <a:pt x="812800" y="783451"/>
                  </a:lnTo>
                  <a:cubicBezTo>
                    <a:pt x="812800" y="791235"/>
                    <a:pt x="809708" y="798700"/>
                    <a:pt x="804204" y="804204"/>
                  </a:cubicBezTo>
                  <a:cubicBezTo>
                    <a:pt x="798700" y="809708"/>
                    <a:pt x="791235" y="812800"/>
                    <a:pt x="783451" y="812800"/>
                  </a:cubicBezTo>
                  <a:lnTo>
                    <a:pt x="29349" y="812800"/>
                  </a:lnTo>
                  <a:cubicBezTo>
                    <a:pt x="21565" y="812800"/>
                    <a:pt x="14100" y="809708"/>
                    <a:pt x="8596" y="804204"/>
                  </a:cubicBezTo>
                  <a:cubicBezTo>
                    <a:pt x="3092" y="798700"/>
                    <a:pt x="0" y="791235"/>
                    <a:pt x="0" y="783451"/>
                  </a:cubicBezTo>
                  <a:lnTo>
                    <a:pt x="0" y="29349"/>
                  </a:lnTo>
                  <a:cubicBezTo>
                    <a:pt x="0" y="21565"/>
                    <a:pt x="3092" y="14100"/>
                    <a:pt x="8596" y="8596"/>
                  </a:cubicBezTo>
                  <a:cubicBezTo>
                    <a:pt x="14100" y="3092"/>
                    <a:pt x="21565" y="0"/>
                    <a:pt x="29349" y="0"/>
                  </a:cubicBezTo>
                  <a:close/>
                </a:path>
              </a:pathLst>
            </a:custGeom>
            <a:blipFill>
              <a:blip r:embed="rId4" cstate="email">
                <a:extLst>
                  <a:ext uri="{28A0092B-C50C-407E-A947-70E740481C1C}">
                    <a14:useLocalDpi xmlns:a14="http://schemas.microsoft.com/office/drawing/2010/main"/>
                  </a:ext>
                </a:extLst>
              </a:blip>
              <a:stretch>
                <a:fillRect/>
              </a:stretch>
            </a:blipFill>
          </p:spPr>
        </p:sp>
      </p:grpSp>
      <p:sp>
        <p:nvSpPr>
          <p:cNvPr id="6" name="Freeform 6"/>
          <p:cNvSpPr/>
          <p:nvPr/>
        </p:nvSpPr>
        <p:spPr>
          <a:xfrm>
            <a:off x="12714417" y="873787"/>
            <a:ext cx="4989224" cy="5350891"/>
          </a:xfrm>
          <a:custGeom>
            <a:avLst/>
            <a:gdLst/>
            <a:ahLst/>
            <a:cxnLst/>
            <a:rect l="l" t="t" r="r" b="b"/>
            <a:pathLst>
              <a:path w="4989224" h="5350891">
                <a:moveTo>
                  <a:pt x="0" y="0"/>
                </a:moveTo>
                <a:lnTo>
                  <a:pt x="4989224" y="0"/>
                </a:lnTo>
                <a:lnTo>
                  <a:pt x="4989224" y="5350891"/>
                </a:lnTo>
                <a:lnTo>
                  <a:pt x="0" y="535089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7" name="Freeform 7"/>
          <p:cNvSpPr/>
          <p:nvPr/>
        </p:nvSpPr>
        <p:spPr>
          <a:xfrm>
            <a:off x="398835" y="89956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8" name="Freeform 8"/>
          <p:cNvSpPr/>
          <p:nvPr/>
        </p:nvSpPr>
        <p:spPr>
          <a:xfrm>
            <a:off x="6110438" y="372868"/>
            <a:ext cx="6067124" cy="529494"/>
          </a:xfrm>
          <a:custGeom>
            <a:avLst/>
            <a:gdLst/>
            <a:ahLst/>
            <a:cxnLst/>
            <a:rect l="l" t="t" r="r" b="b"/>
            <a:pathLst>
              <a:path w="6067124" h="529494">
                <a:moveTo>
                  <a:pt x="0" y="0"/>
                </a:moveTo>
                <a:lnTo>
                  <a:pt x="6067124" y="0"/>
                </a:lnTo>
                <a:lnTo>
                  <a:pt x="6067124" y="529494"/>
                </a:lnTo>
                <a:lnTo>
                  <a:pt x="0" y="52949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6108897" y="6036131"/>
            <a:ext cx="6067124" cy="529494"/>
          </a:xfrm>
          <a:custGeom>
            <a:avLst/>
            <a:gdLst/>
            <a:ahLst/>
            <a:cxnLst/>
            <a:rect l="l" t="t" r="r" b="b"/>
            <a:pathLst>
              <a:path w="6067124" h="529494">
                <a:moveTo>
                  <a:pt x="0" y="0"/>
                </a:moveTo>
                <a:lnTo>
                  <a:pt x="6067124" y="0"/>
                </a:lnTo>
                <a:lnTo>
                  <a:pt x="6067124" y="529494"/>
                </a:lnTo>
                <a:lnTo>
                  <a:pt x="0" y="52949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TextBox 10"/>
          <p:cNvSpPr txBox="1"/>
          <p:nvPr/>
        </p:nvSpPr>
        <p:spPr>
          <a:xfrm>
            <a:off x="2274566" y="7164448"/>
            <a:ext cx="14166340" cy="23717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Iowa farmers raise more </a:t>
            </a:r>
            <a:r>
              <a:rPr lang="en-US" sz="4500">
                <a:solidFill>
                  <a:srgbClr val="F7941D"/>
                </a:solidFill>
                <a:latin typeface="DM Sans Bold"/>
              </a:rPr>
              <a:t>corn</a:t>
            </a:r>
            <a:r>
              <a:rPr lang="en-US" sz="4500">
                <a:solidFill>
                  <a:srgbClr val="000000"/>
                </a:solidFill>
                <a:latin typeface="DM Sans"/>
              </a:rPr>
              <a:t> than any other state. </a:t>
            </a:r>
          </a:p>
          <a:p>
            <a:pPr algn="ctr">
              <a:lnSpc>
                <a:spcPts val="6299"/>
              </a:lnSpc>
            </a:pPr>
            <a:r>
              <a:rPr lang="en-US" sz="4500">
                <a:solidFill>
                  <a:srgbClr val="000000"/>
                </a:solidFill>
                <a:latin typeface="DM Sans"/>
              </a:rPr>
              <a:t>Much of the corn is used to feed </a:t>
            </a:r>
            <a:r>
              <a:rPr lang="en-US" sz="4500">
                <a:solidFill>
                  <a:srgbClr val="F7941D"/>
                </a:solidFill>
                <a:latin typeface="DM Sans Bold"/>
              </a:rPr>
              <a:t>livestock</a:t>
            </a:r>
            <a:r>
              <a:rPr lang="en-US" sz="4500">
                <a:solidFill>
                  <a:srgbClr val="000000"/>
                </a:solidFill>
                <a:latin typeface="DM Sans"/>
              </a:rPr>
              <a:t>.</a:t>
            </a:r>
          </a:p>
          <a:p>
            <a:pPr algn="ctr">
              <a:lnSpc>
                <a:spcPts val="6299"/>
              </a:lnSpc>
            </a:pPr>
            <a:r>
              <a:rPr lang="en-US" sz="4500">
                <a:solidFill>
                  <a:srgbClr val="000000"/>
                </a:solidFill>
                <a:latin typeface="DM Sans"/>
              </a:rPr>
              <a:t>This corn is field corn, not the sweet corn that we eat.  </a:t>
            </a:r>
          </a:p>
        </p:txBody>
      </p:sp>
      <p:sp>
        <p:nvSpPr>
          <p:cNvPr id="11" name="Freeform 11"/>
          <p:cNvSpPr/>
          <p:nvPr/>
        </p:nvSpPr>
        <p:spPr>
          <a:xfrm>
            <a:off x="615230" y="854737"/>
            <a:ext cx="3122105" cy="4114800"/>
          </a:xfrm>
          <a:custGeom>
            <a:avLst/>
            <a:gdLst/>
            <a:ahLst/>
            <a:cxnLst/>
            <a:rect l="l" t="t" r="r" b="b"/>
            <a:pathLst>
              <a:path w="3122105" h="4114800">
                <a:moveTo>
                  <a:pt x="0" y="0"/>
                </a:moveTo>
                <a:lnTo>
                  <a:pt x="3122104" y="0"/>
                </a:lnTo>
                <a:lnTo>
                  <a:pt x="3122104" y="4114800"/>
                </a:lnTo>
                <a:lnTo>
                  <a:pt x="0" y="4114800"/>
                </a:lnTo>
                <a:lnTo>
                  <a:pt x="0" y="0"/>
                </a:lnTo>
                <a:close/>
              </a:path>
            </a:pathLst>
          </a:custGeom>
          <a: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p:spPr>
      </p:sp>
      <p:sp>
        <p:nvSpPr>
          <p:cNvPr id="12" name="Freeform 12"/>
          <p:cNvSpPr/>
          <p:nvPr/>
        </p:nvSpPr>
        <p:spPr>
          <a:xfrm flipH="1">
            <a:off x="14581537" y="835687"/>
            <a:ext cx="3122105" cy="4114800"/>
          </a:xfrm>
          <a:custGeom>
            <a:avLst/>
            <a:gdLst/>
            <a:ahLst/>
            <a:cxnLst/>
            <a:rect l="l" t="t" r="r" b="b"/>
            <a:pathLst>
              <a:path w="3122105" h="4114800">
                <a:moveTo>
                  <a:pt x="3122104" y="0"/>
                </a:moveTo>
                <a:lnTo>
                  <a:pt x="0" y="0"/>
                </a:lnTo>
                <a:lnTo>
                  <a:pt x="0" y="4114800"/>
                </a:lnTo>
                <a:lnTo>
                  <a:pt x="3122104" y="4114800"/>
                </a:lnTo>
                <a:lnTo>
                  <a:pt x="3122104" y="0"/>
                </a:lnTo>
                <a:close/>
              </a:path>
            </a:pathLst>
          </a:custGeom>
          <a: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3158" y="1347117"/>
            <a:ext cx="4728698" cy="1939257"/>
          </a:xfrm>
          <a:custGeom>
            <a:avLst/>
            <a:gdLst/>
            <a:ahLst/>
            <a:cxnLst/>
            <a:rect l="l" t="t" r="r" b="b"/>
            <a:pathLst>
              <a:path w="4728698" h="1939257">
                <a:moveTo>
                  <a:pt x="0" y="0"/>
                </a:moveTo>
                <a:lnTo>
                  <a:pt x="4728698" y="0"/>
                </a:lnTo>
                <a:lnTo>
                  <a:pt x="4728698" y="1939257"/>
                </a:lnTo>
                <a:lnTo>
                  <a:pt x="0" y="1939257"/>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8445557" y="2296139"/>
            <a:ext cx="5017283" cy="3342765"/>
          </a:xfrm>
          <a:custGeom>
            <a:avLst/>
            <a:gdLst/>
            <a:ahLst/>
            <a:cxnLst/>
            <a:rect l="l" t="t" r="r" b="b"/>
            <a:pathLst>
              <a:path w="5017283" h="3342765">
                <a:moveTo>
                  <a:pt x="0" y="0"/>
                </a:moveTo>
                <a:lnTo>
                  <a:pt x="5017283" y="0"/>
                </a:lnTo>
                <a:lnTo>
                  <a:pt x="5017283" y="3342765"/>
                </a:lnTo>
                <a:lnTo>
                  <a:pt x="0" y="3342765"/>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rot="8100000">
            <a:off x="6516077" y="6048775"/>
            <a:ext cx="3894472" cy="1635678"/>
          </a:xfrm>
          <a:custGeom>
            <a:avLst/>
            <a:gdLst/>
            <a:ahLst/>
            <a:cxnLst/>
            <a:rect l="l" t="t" r="r" b="b"/>
            <a:pathLst>
              <a:path w="3894472" h="1635678">
                <a:moveTo>
                  <a:pt x="0" y="0"/>
                </a:moveTo>
                <a:lnTo>
                  <a:pt x="3894472" y="0"/>
                </a:lnTo>
                <a:lnTo>
                  <a:pt x="3894472" y="1635679"/>
                </a:lnTo>
                <a:lnTo>
                  <a:pt x="0" y="163567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2614782" y="6340496"/>
            <a:ext cx="3758473" cy="2481322"/>
          </a:xfrm>
          <a:custGeom>
            <a:avLst/>
            <a:gdLst/>
            <a:ahLst/>
            <a:cxnLst/>
            <a:rect l="l" t="t" r="r" b="b"/>
            <a:pathLst>
              <a:path w="3758473" h="2481322">
                <a:moveTo>
                  <a:pt x="0" y="0"/>
                </a:moveTo>
                <a:lnTo>
                  <a:pt x="3758473" y="0"/>
                </a:lnTo>
                <a:lnTo>
                  <a:pt x="3758473" y="2481322"/>
                </a:lnTo>
                <a:lnTo>
                  <a:pt x="0" y="2481322"/>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6" name="Freeform 6"/>
          <p:cNvSpPr/>
          <p:nvPr/>
        </p:nvSpPr>
        <p:spPr>
          <a:xfrm>
            <a:off x="8445557" y="6340496"/>
            <a:ext cx="3758473" cy="2481322"/>
          </a:xfrm>
          <a:custGeom>
            <a:avLst/>
            <a:gdLst/>
            <a:ahLst/>
            <a:cxnLst/>
            <a:rect l="l" t="t" r="r" b="b"/>
            <a:pathLst>
              <a:path w="3758473" h="2481322">
                <a:moveTo>
                  <a:pt x="0" y="0"/>
                </a:moveTo>
                <a:lnTo>
                  <a:pt x="3758473" y="0"/>
                </a:lnTo>
                <a:lnTo>
                  <a:pt x="3758473" y="2481322"/>
                </a:lnTo>
                <a:lnTo>
                  <a:pt x="0" y="2481322"/>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sp>
      <p:sp>
        <p:nvSpPr>
          <p:cNvPr id="7" name="Freeform 7"/>
          <p:cNvSpPr/>
          <p:nvPr/>
        </p:nvSpPr>
        <p:spPr>
          <a:xfrm>
            <a:off x="1854235" y="6020289"/>
            <a:ext cx="4915217" cy="3268619"/>
          </a:xfrm>
          <a:custGeom>
            <a:avLst/>
            <a:gdLst/>
            <a:ahLst/>
            <a:cxnLst/>
            <a:rect l="l" t="t" r="r" b="b"/>
            <a:pathLst>
              <a:path w="4915217" h="3268619">
                <a:moveTo>
                  <a:pt x="0" y="0"/>
                </a:moveTo>
                <a:lnTo>
                  <a:pt x="4915217" y="0"/>
                </a:lnTo>
                <a:lnTo>
                  <a:pt x="4915217" y="3268620"/>
                </a:lnTo>
                <a:lnTo>
                  <a:pt x="0" y="326862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8" name="Freeform 8"/>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sp>
      <p:sp>
        <p:nvSpPr>
          <p:cNvPr id="9" name="Freeform 9"/>
          <p:cNvSpPr/>
          <p:nvPr/>
        </p:nvSpPr>
        <p:spPr>
          <a:xfrm rot="1588568">
            <a:off x="5878519" y="2100486"/>
            <a:ext cx="3200355" cy="1344149"/>
          </a:xfrm>
          <a:custGeom>
            <a:avLst/>
            <a:gdLst/>
            <a:ahLst/>
            <a:cxnLst/>
            <a:rect l="l" t="t" r="r" b="b"/>
            <a:pathLst>
              <a:path w="3200355" h="1344149">
                <a:moveTo>
                  <a:pt x="0" y="0"/>
                </a:moveTo>
                <a:lnTo>
                  <a:pt x="3200355" y="0"/>
                </a:lnTo>
                <a:lnTo>
                  <a:pt x="3200355" y="1344149"/>
                </a:lnTo>
                <a:lnTo>
                  <a:pt x="0" y="13441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10"/>
          <p:cNvSpPr/>
          <p:nvPr/>
        </p:nvSpPr>
        <p:spPr>
          <a:xfrm rot="3113529">
            <a:off x="11601099" y="5441239"/>
            <a:ext cx="2066992" cy="868137"/>
          </a:xfrm>
          <a:custGeom>
            <a:avLst/>
            <a:gdLst/>
            <a:ahLst/>
            <a:cxnLst/>
            <a:rect l="l" t="t" r="r" b="b"/>
            <a:pathLst>
              <a:path w="2066992" h="868137">
                <a:moveTo>
                  <a:pt x="0" y="0"/>
                </a:moveTo>
                <a:lnTo>
                  <a:pt x="2066992" y="0"/>
                </a:lnTo>
                <a:lnTo>
                  <a:pt x="2066992" y="868137"/>
                </a:lnTo>
                <a:lnTo>
                  <a:pt x="0" y="8681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TextBox 11"/>
          <p:cNvSpPr txBox="1"/>
          <p:nvPr/>
        </p:nvSpPr>
        <p:spPr>
          <a:xfrm>
            <a:off x="2044329" y="-27640"/>
            <a:ext cx="14199343" cy="1222358"/>
          </a:xfrm>
          <a:prstGeom prst="rect">
            <a:avLst/>
          </a:prstGeom>
        </p:spPr>
        <p:txBody>
          <a:bodyPr lIns="0" tIns="0" rIns="0" bIns="0" rtlCol="0" anchor="t">
            <a:spAutoFit/>
          </a:bodyPr>
          <a:lstStyle/>
          <a:p>
            <a:pPr algn="ctr">
              <a:lnSpc>
                <a:spcPts val="9800"/>
              </a:lnSpc>
            </a:pPr>
            <a:r>
              <a:rPr lang="en-US" sz="7000" spc="322">
                <a:solidFill>
                  <a:srgbClr val="F7941D"/>
                </a:solidFill>
                <a:latin typeface="Kapsalon"/>
              </a:rPr>
              <a:t>Ethanol and Cattle Cycle </a:t>
            </a:r>
          </a:p>
        </p:txBody>
      </p:sp>
      <p:sp>
        <p:nvSpPr>
          <p:cNvPr id="12" name="TextBox 12"/>
          <p:cNvSpPr txBox="1"/>
          <p:nvPr/>
        </p:nvSpPr>
        <p:spPr>
          <a:xfrm>
            <a:off x="13462840" y="1390899"/>
            <a:ext cx="4557544" cy="2306955"/>
          </a:xfrm>
          <a:prstGeom prst="rect">
            <a:avLst/>
          </a:prstGeom>
        </p:spPr>
        <p:txBody>
          <a:bodyPr lIns="0" tIns="0" rIns="0" bIns="0" rtlCol="0" anchor="t">
            <a:spAutoFit/>
          </a:bodyPr>
          <a:lstStyle/>
          <a:p>
            <a:pPr algn="ctr">
              <a:lnSpc>
                <a:spcPts val="4620"/>
              </a:lnSpc>
            </a:pPr>
            <a:r>
              <a:rPr lang="en-US" sz="3300">
                <a:solidFill>
                  <a:srgbClr val="000000"/>
                </a:solidFill>
                <a:latin typeface="DM Sans"/>
              </a:rPr>
              <a:t>Ethanol plants produce  ethanol leaving distillers grains as a co-product </a:t>
            </a:r>
          </a:p>
        </p:txBody>
      </p:sp>
      <p:sp>
        <p:nvSpPr>
          <p:cNvPr id="13" name="TextBox 13"/>
          <p:cNvSpPr txBox="1"/>
          <p:nvPr/>
        </p:nvSpPr>
        <p:spPr>
          <a:xfrm>
            <a:off x="9121653" y="9005168"/>
            <a:ext cx="6986257" cy="1144905"/>
          </a:xfrm>
          <a:prstGeom prst="rect">
            <a:avLst/>
          </a:prstGeom>
        </p:spPr>
        <p:txBody>
          <a:bodyPr lIns="0" tIns="0" rIns="0" bIns="0" rtlCol="0" anchor="t">
            <a:spAutoFit/>
          </a:bodyPr>
          <a:lstStyle/>
          <a:p>
            <a:pPr algn="ctr">
              <a:lnSpc>
                <a:spcPts val="4620"/>
              </a:lnSpc>
            </a:pPr>
            <a:r>
              <a:rPr lang="en-US" sz="3300">
                <a:solidFill>
                  <a:srgbClr val="000000"/>
                </a:solidFill>
                <a:latin typeface="DM Sans"/>
              </a:rPr>
              <a:t>Distillers grains can be fed to livestock, especially cattle.  </a:t>
            </a:r>
          </a:p>
        </p:txBody>
      </p:sp>
      <p:sp>
        <p:nvSpPr>
          <p:cNvPr id="14" name="Freeform 14"/>
          <p:cNvSpPr/>
          <p:nvPr/>
        </p:nvSpPr>
        <p:spPr>
          <a:xfrm rot="-6667090">
            <a:off x="3889372" y="4273111"/>
            <a:ext cx="3042724" cy="1277944"/>
          </a:xfrm>
          <a:custGeom>
            <a:avLst/>
            <a:gdLst/>
            <a:ahLst/>
            <a:cxnLst/>
            <a:rect l="l" t="t" r="r" b="b"/>
            <a:pathLst>
              <a:path w="3042724" h="1277944">
                <a:moveTo>
                  <a:pt x="0" y="0"/>
                </a:moveTo>
                <a:lnTo>
                  <a:pt x="3042723" y="0"/>
                </a:lnTo>
                <a:lnTo>
                  <a:pt x="3042723" y="1277944"/>
                </a:lnTo>
                <a:lnTo>
                  <a:pt x="0" y="127794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246071" y="3424639"/>
            <a:ext cx="4065773" cy="2381022"/>
          </a:xfrm>
          <a:prstGeom prst="rect">
            <a:avLst/>
          </a:prstGeom>
        </p:spPr>
        <p:txBody>
          <a:bodyPr lIns="0" tIns="0" rIns="0" bIns="0" rtlCol="0" anchor="t">
            <a:spAutoFit/>
          </a:bodyPr>
          <a:lstStyle/>
          <a:p>
            <a:pPr algn="ctr">
              <a:lnSpc>
                <a:spcPts val="4737"/>
              </a:lnSpc>
            </a:pPr>
            <a:r>
              <a:rPr lang="en-US" sz="3383">
                <a:solidFill>
                  <a:srgbClr val="000000"/>
                </a:solidFill>
                <a:latin typeface="DM Sans"/>
              </a:rPr>
              <a:t>The cattle fertilize cornfields with manure, resulting in higher corn yields.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6177" y="1429052"/>
            <a:ext cx="5486400" cy="4114800"/>
          </a:xfrm>
          <a:custGeom>
            <a:avLst/>
            <a:gdLst/>
            <a:ahLst/>
            <a:cxnLst/>
            <a:rect l="l" t="t" r="r" b="b"/>
            <a:pathLst>
              <a:path w="5486400" h="4114800">
                <a:moveTo>
                  <a:pt x="0" y="0"/>
                </a:moveTo>
                <a:lnTo>
                  <a:pt x="5486400" y="0"/>
                </a:lnTo>
                <a:lnTo>
                  <a:pt x="5486400" y="4114800"/>
                </a:lnTo>
                <a:lnTo>
                  <a:pt x="0" y="41148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604935" y="4311067"/>
            <a:ext cx="4994864" cy="1523434"/>
          </a:xfrm>
          <a:custGeom>
            <a:avLst/>
            <a:gdLst/>
            <a:ahLst/>
            <a:cxnLst/>
            <a:rect l="l" t="t" r="r" b="b"/>
            <a:pathLst>
              <a:path w="4994864" h="1523434">
                <a:moveTo>
                  <a:pt x="0" y="0"/>
                </a:moveTo>
                <a:lnTo>
                  <a:pt x="4994865" y="0"/>
                </a:lnTo>
                <a:lnTo>
                  <a:pt x="4994865" y="1523434"/>
                </a:lnTo>
                <a:lnTo>
                  <a:pt x="0" y="15234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5" name="Freeform 5"/>
          <p:cNvSpPr/>
          <p:nvPr/>
        </p:nvSpPr>
        <p:spPr>
          <a:xfrm rot="-772183" flipH="1">
            <a:off x="1346980" y="5539205"/>
            <a:ext cx="1608061" cy="3039290"/>
          </a:xfrm>
          <a:custGeom>
            <a:avLst/>
            <a:gdLst/>
            <a:ahLst/>
            <a:cxnLst/>
            <a:rect l="l" t="t" r="r" b="b"/>
            <a:pathLst>
              <a:path w="1608061" h="3039290">
                <a:moveTo>
                  <a:pt x="1608061" y="0"/>
                </a:moveTo>
                <a:lnTo>
                  <a:pt x="0" y="0"/>
                </a:lnTo>
                <a:lnTo>
                  <a:pt x="0" y="3039290"/>
                </a:lnTo>
                <a:lnTo>
                  <a:pt x="1608061" y="3039290"/>
                </a:lnTo>
                <a:lnTo>
                  <a:pt x="1608061"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3569377" y="6359460"/>
            <a:ext cx="5251072" cy="2905444"/>
          </a:xfrm>
          <a:custGeom>
            <a:avLst/>
            <a:gdLst/>
            <a:ahLst/>
            <a:cxnLst/>
            <a:rect l="l" t="t" r="r" b="b"/>
            <a:pathLst>
              <a:path w="5251072" h="2905444">
                <a:moveTo>
                  <a:pt x="0" y="0"/>
                </a:moveTo>
                <a:lnTo>
                  <a:pt x="5251072" y="0"/>
                </a:lnTo>
                <a:lnTo>
                  <a:pt x="5251072" y="2905444"/>
                </a:lnTo>
                <a:lnTo>
                  <a:pt x="0" y="2905444"/>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7" name="Freeform 7"/>
          <p:cNvSpPr/>
          <p:nvPr/>
        </p:nvSpPr>
        <p:spPr>
          <a:xfrm>
            <a:off x="3569377" y="8110555"/>
            <a:ext cx="4923993" cy="1501818"/>
          </a:xfrm>
          <a:custGeom>
            <a:avLst/>
            <a:gdLst/>
            <a:ahLst/>
            <a:cxnLst/>
            <a:rect l="l" t="t" r="r" b="b"/>
            <a:pathLst>
              <a:path w="4923993" h="1501818">
                <a:moveTo>
                  <a:pt x="0" y="0"/>
                </a:moveTo>
                <a:lnTo>
                  <a:pt x="4923993" y="0"/>
                </a:lnTo>
                <a:lnTo>
                  <a:pt x="4923993" y="1501818"/>
                </a:lnTo>
                <a:lnTo>
                  <a:pt x="0" y="15018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11243003" y="5120409"/>
            <a:ext cx="6016297" cy="4068521"/>
          </a:xfrm>
          <a:custGeom>
            <a:avLst/>
            <a:gdLst/>
            <a:ahLst/>
            <a:cxnLst/>
            <a:rect l="l" t="t" r="r" b="b"/>
            <a:pathLst>
              <a:path w="6016297" h="4068521">
                <a:moveTo>
                  <a:pt x="0" y="0"/>
                </a:moveTo>
                <a:lnTo>
                  <a:pt x="6016297" y="0"/>
                </a:lnTo>
                <a:lnTo>
                  <a:pt x="6016297" y="4068521"/>
                </a:lnTo>
                <a:lnTo>
                  <a:pt x="0" y="4068521"/>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sp>
      <p:sp>
        <p:nvSpPr>
          <p:cNvPr id="9" name="TextBox 9"/>
          <p:cNvSpPr txBox="1"/>
          <p:nvPr/>
        </p:nvSpPr>
        <p:spPr>
          <a:xfrm>
            <a:off x="1672144" y="219110"/>
            <a:ext cx="14556917" cy="1162317"/>
          </a:xfrm>
          <a:prstGeom prst="rect">
            <a:avLst/>
          </a:prstGeom>
        </p:spPr>
        <p:txBody>
          <a:bodyPr lIns="0" tIns="0" rIns="0" bIns="0" rtlCol="0" anchor="t">
            <a:spAutoFit/>
          </a:bodyPr>
          <a:lstStyle/>
          <a:p>
            <a:pPr algn="ctr">
              <a:lnSpc>
                <a:spcPts val="4558"/>
              </a:lnSpc>
            </a:pPr>
            <a:r>
              <a:rPr lang="en-US" sz="4300" spc="197">
                <a:solidFill>
                  <a:srgbClr val="000000"/>
                </a:solidFill>
                <a:latin typeface="Kapsalon"/>
              </a:rPr>
              <a:t>We need livestock to eat what’s leftover from ethanol production. </a:t>
            </a:r>
          </a:p>
        </p:txBody>
      </p:sp>
      <p:sp>
        <p:nvSpPr>
          <p:cNvPr id="10" name="TextBox 10"/>
          <p:cNvSpPr txBox="1"/>
          <p:nvPr/>
        </p:nvSpPr>
        <p:spPr>
          <a:xfrm>
            <a:off x="1028700" y="4663493"/>
            <a:ext cx="3919291" cy="932882"/>
          </a:xfrm>
          <a:prstGeom prst="rect">
            <a:avLst/>
          </a:prstGeom>
        </p:spPr>
        <p:txBody>
          <a:bodyPr lIns="0" tIns="0" rIns="0" bIns="0" rtlCol="0" anchor="t">
            <a:spAutoFit/>
          </a:bodyPr>
          <a:lstStyle/>
          <a:p>
            <a:pPr algn="ctr">
              <a:lnSpc>
                <a:spcPts val="3644"/>
              </a:lnSpc>
            </a:pPr>
            <a:r>
              <a:rPr lang="en-US" sz="3283">
                <a:solidFill>
                  <a:srgbClr val="000000"/>
                </a:solidFill>
                <a:latin typeface="Kapsalon"/>
              </a:rPr>
              <a:t>1 bushel of corn </a:t>
            </a:r>
          </a:p>
          <a:p>
            <a:pPr algn="ctr">
              <a:lnSpc>
                <a:spcPts val="3644"/>
              </a:lnSpc>
            </a:pPr>
            <a:r>
              <a:rPr lang="en-US" sz="3283">
                <a:solidFill>
                  <a:srgbClr val="000000"/>
                </a:solidFill>
                <a:latin typeface="Kapsalon"/>
              </a:rPr>
              <a:t>= 56 pounds</a:t>
            </a:r>
          </a:p>
        </p:txBody>
      </p:sp>
      <p:sp>
        <p:nvSpPr>
          <p:cNvPr id="11" name="TextBox 11"/>
          <p:cNvSpPr txBox="1"/>
          <p:nvPr/>
        </p:nvSpPr>
        <p:spPr>
          <a:xfrm>
            <a:off x="3929418" y="8384927"/>
            <a:ext cx="3919291" cy="972125"/>
          </a:xfrm>
          <a:prstGeom prst="rect">
            <a:avLst/>
          </a:prstGeom>
        </p:spPr>
        <p:txBody>
          <a:bodyPr lIns="0" tIns="0" rIns="0" bIns="0" rtlCol="0" anchor="t">
            <a:spAutoFit/>
          </a:bodyPr>
          <a:lstStyle/>
          <a:p>
            <a:pPr algn="ctr">
              <a:lnSpc>
                <a:spcPts val="3755"/>
              </a:lnSpc>
            </a:pPr>
            <a:r>
              <a:rPr lang="en-US" sz="3383">
                <a:solidFill>
                  <a:srgbClr val="000000"/>
                </a:solidFill>
                <a:latin typeface="Kapsalon"/>
              </a:rPr>
              <a:t>17 pounds of </a:t>
            </a:r>
          </a:p>
          <a:p>
            <a:pPr algn="ctr">
              <a:lnSpc>
                <a:spcPts val="3755"/>
              </a:lnSpc>
            </a:pPr>
            <a:r>
              <a:rPr lang="en-US" sz="3383">
                <a:solidFill>
                  <a:srgbClr val="000000"/>
                </a:solidFill>
                <a:latin typeface="Kapsalon"/>
              </a:rPr>
              <a:t>distillers grains</a:t>
            </a:r>
          </a:p>
        </p:txBody>
      </p:sp>
      <p:sp>
        <p:nvSpPr>
          <p:cNvPr id="12" name="Freeform 12"/>
          <p:cNvSpPr/>
          <p:nvPr/>
        </p:nvSpPr>
        <p:spPr>
          <a:xfrm rot="-5294719" flipH="1">
            <a:off x="9119144" y="7051776"/>
            <a:ext cx="1335855" cy="2524813"/>
          </a:xfrm>
          <a:custGeom>
            <a:avLst/>
            <a:gdLst/>
            <a:ahLst/>
            <a:cxnLst/>
            <a:rect l="l" t="t" r="r" b="b"/>
            <a:pathLst>
              <a:path w="1335855" h="2524813">
                <a:moveTo>
                  <a:pt x="1335856" y="0"/>
                </a:moveTo>
                <a:lnTo>
                  <a:pt x="0" y="0"/>
                </a:lnTo>
                <a:lnTo>
                  <a:pt x="0" y="2524812"/>
                </a:lnTo>
                <a:lnTo>
                  <a:pt x="1335856" y="2524812"/>
                </a:lnTo>
                <a:lnTo>
                  <a:pt x="1335856"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TextBox 13"/>
          <p:cNvSpPr txBox="1"/>
          <p:nvPr/>
        </p:nvSpPr>
        <p:spPr>
          <a:xfrm>
            <a:off x="9787072" y="9341957"/>
            <a:ext cx="8222886" cy="569408"/>
          </a:xfrm>
          <a:prstGeom prst="rect">
            <a:avLst/>
          </a:prstGeom>
        </p:spPr>
        <p:txBody>
          <a:bodyPr lIns="0" tIns="0" rIns="0" bIns="0" rtlCol="0" anchor="t">
            <a:spAutoFit/>
          </a:bodyPr>
          <a:lstStyle/>
          <a:p>
            <a:pPr algn="ctr">
              <a:lnSpc>
                <a:spcPts val="4421"/>
              </a:lnSpc>
            </a:pPr>
            <a:r>
              <a:rPr lang="en-US" sz="3983">
                <a:solidFill>
                  <a:srgbClr val="00BF63"/>
                </a:solidFill>
                <a:latin typeface="Kapsalon"/>
              </a:rPr>
              <a:t>Cattle really like the taste!</a:t>
            </a:r>
          </a:p>
        </p:txBody>
      </p:sp>
      <p:sp>
        <p:nvSpPr>
          <p:cNvPr id="14" name="TextBox 14"/>
          <p:cNvSpPr txBox="1"/>
          <p:nvPr/>
        </p:nvSpPr>
        <p:spPr>
          <a:xfrm>
            <a:off x="10434772" y="4032327"/>
            <a:ext cx="6968671" cy="943737"/>
          </a:xfrm>
          <a:prstGeom prst="rect">
            <a:avLst/>
          </a:prstGeom>
        </p:spPr>
        <p:txBody>
          <a:bodyPr lIns="0" tIns="0" rIns="0" bIns="0" rtlCol="0" anchor="t">
            <a:spAutoFit/>
          </a:bodyPr>
          <a:lstStyle/>
          <a:p>
            <a:pPr algn="ctr">
              <a:lnSpc>
                <a:spcPts val="3729"/>
              </a:lnSpc>
            </a:pPr>
            <a:r>
              <a:rPr lang="en-US" sz="3300">
                <a:solidFill>
                  <a:srgbClr val="000000"/>
                </a:solidFill>
                <a:latin typeface="DM Sans"/>
              </a:rPr>
              <a:t>Cattle get protein, fiber, and vitamins from distillers grains.</a:t>
            </a:r>
          </a:p>
        </p:txBody>
      </p:sp>
      <p:sp>
        <p:nvSpPr>
          <p:cNvPr id="15" name="Freeform 15"/>
          <p:cNvSpPr/>
          <p:nvPr/>
        </p:nvSpPr>
        <p:spPr>
          <a:xfrm rot="-4255376" flipH="1">
            <a:off x="7177548" y="1592188"/>
            <a:ext cx="1676494" cy="3168632"/>
          </a:xfrm>
          <a:custGeom>
            <a:avLst/>
            <a:gdLst/>
            <a:ahLst/>
            <a:cxnLst/>
            <a:rect l="l" t="t" r="r" b="b"/>
            <a:pathLst>
              <a:path w="1676494" h="3168632">
                <a:moveTo>
                  <a:pt x="1676494" y="0"/>
                </a:moveTo>
                <a:lnTo>
                  <a:pt x="0" y="0"/>
                </a:lnTo>
                <a:lnTo>
                  <a:pt x="0" y="3168632"/>
                </a:lnTo>
                <a:lnTo>
                  <a:pt x="1676494" y="3168632"/>
                </a:lnTo>
                <a:lnTo>
                  <a:pt x="1676494"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6" name="Freeform 16"/>
          <p:cNvSpPr/>
          <p:nvPr/>
        </p:nvSpPr>
        <p:spPr>
          <a:xfrm>
            <a:off x="10634212" y="1381427"/>
            <a:ext cx="4737429" cy="2638191"/>
          </a:xfrm>
          <a:custGeom>
            <a:avLst/>
            <a:gdLst/>
            <a:ahLst/>
            <a:cxnLst/>
            <a:rect l="l" t="t" r="r" b="b"/>
            <a:pathLst>
              <a:path w="4737429" h="2638191">
                <a:moveTo>
                  <a:pt x="0" y="0"/>
                </a:moveTo>
                <a:lnTo>
                  <a:pt x="4737428" y="0"/>
                </a:lnTo>
                <a:lnTo>
                  <a:pt x="4737428" y="2638191"/>
                </a:lnTo>
                <a:lnTo>
                  <a:pt x="0" y="2638191"/>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sp>
      <p:grpSp>
        <p:nvGrpSpPr>
          <p:cNvPr id="17" name="Group 17"/>
          <p:cNvGrpSpPr/>
          <p:nvPr/>
        </p:nvGrpSpPr>
        <p:grpSpPr>
          <a:xfrm>
            <a:off x="13002926" y="1260620"/>
            <a:ext cx="3972826" cy="1211712"/>
            <a:chOff x="0" y="0"/>
            <a:chExt cx="5297101" cy="1615616"/>
          </a:xfrm>
        </p:grpSpPr>
        <p:sp>
          <p:nvSpPr>
            <p:cNvPr id="18" name="Freeform 18"/>
            <p:cNvSpPr/>
            <p:nvPr/>
          </p:nvSpPr>
          <p:spPr>
            <a:xfrm>
              <a:off x="0" y="0"/>
              <a:ext cx="5297101" cy="1615616"/>
            </a:xfrm>
            <a:custGeom>
              <a:avLst/>
              <a:gdLst/>
              <a:ahLst/>
              <a:cxnLst/>
              <a:rect l="l" t="t" r="r" b="b"/>
              <a:pathLst>
                <a:path w="5297101" h="1615616">
                  <a:moveTo>
                    <a:pt x="0" y="0"/>
                  </a:moveTo>
                  <a:lnTo>
                    <a:pt x="5297101" y="0"/>
                  </a:lnTo>
                  <a:lnTo>
                    <a:pt x="5297101" y="1615616"/>
                  </a:lnTo>
                  <a:lnTo>
                    <a:pt x="0" y="161561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9" name="TextBox 19"/>
            <p:cNvSpPr txBox="1"/>
            <p:nvPr/>
          </p:nvSpPr>
          <p:spPr>
            <a:xfrm>
              <a:off x="839077" y="275805"/>
              <a:ext cx="3618948" cy="1111631"/>
            </a:xfrm>
            <a:prstGeom prst="rect">
              <a:avLst/>
            </a:prstGeom>
          </p:spPr>
          <p:txBody>
            <a:bodyPr lIns="0" tIns="0" rIns="0" bIns="0" rtlCol="0" anchor="t">
              <a:spAutoFit/>
            </a:bodyPr>
            <a:lstStyle/>
            <a:p>
              <a:pPr algn="ctr">
                <a:lnSpc>
                  <a:spcPts val="3175"/>
                </a:lnSpc>
              </a:pPr>
              <a:r>
                <a:rPr lang="en-US" sz="3082">
                  <a:solidFill>
                    <a:srgbClr val="000000"/>
                  </a:solidFill>
                  <a:latin typeface="Kapsalon"/>
                </a:rPr>
                <a:t>2.7 gallons </a:t>
              </a:r>
            </a:p>
            <a:p>
              <a:pPr algn="ctr">
                <a:lnSpc>
                  <a:spcPts val="3175"/>
                </a:lnSpc>
              </a:pPr>
              <a:r>
                <a:rPr lang="en-US" sz="3082">
                  <a:solidFill>
                    <a:srgbClr val="000000"/>
                  </a:solidFill>
                  <a:latin typeface="Kapsalon"/>
                </a:rPr>
                <a:t>of ethanol</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7066" y="799608"/>
            <a:ext cx="10287000" cy="6865452"/>
          </a:xfrm>
          <a:custGeom>
            <a:avLst/>
            <a:gdLst/>
            <a:ahLst/>
            <a:cxnLst/>
            <a:rect l="l" t="t" r="r" b="b"/>
            <a:pathLst>
              <a:path w="10287000" h="6865452">
                <a:moveTo>
                  <a:pt x="0" y="0"/>
                </a:moveTo>
                <a:lnTo>
                  <a:pt x="10287000" y="0"/>
                </a:lnTo>
                <a:lnTo>
                  <a:pt x="10287000" y="6865452"/>
                </a:lnTo>
                <a:lnTo>
                  <a:pt x="0" y="686545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11334005" y="1678835"/>
            <a:ext cx="6636422" cy="5106999"/>
          </a:xfrm>
          <a:custGeom>
            <a:avLst/>
            <a:gdLst/>
            <a:ahLst/>
            <a:cxnLst/>
            <a:rect l="l" t="t" r="r" b="b"/>
            <a:pathLst>
              <a:path w="6636422" h="5106999">
                <a:moveTo>
                  <a:pt x="0" y="0"/>
                </a:moveTo>
                <a:lnTo>
                  <a:pt x="6636422" y="0"/>
                </a:lnTo>
                <a:lnTo>
                  <a:pt x="6636422" y="5106999"/>
                </a:lnTo>
                <a:lnTo>
                  <a:pt x="0" y="510699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5" name="Freeform 5"/>
          <p:cNvSpPr/>
          <p:nvPr/>
        </p:nvSpPr>
        <p:spPr>
          <a:xfrm rot="-10800000">
            <a:off x="13154382" y="1526435"/>
            <a:ext cx="4949395" cy="4961799"/>
          </a:xfrm>
          <a:custGeom>
            <a:avLst/>
            <a:gdLst/>
            <a:ahLst/>
            <a:cxnLst/>
            <a:rect l="l" t="t" r="r" b="b"/>
            <a:pathLst>
              <a:path w="4949395" h="4961799">
                <a:moveTo>
                  <a:pt x="0" y="0"/>
                </a:moveTo>
                <a:lnTo>
                  <a:pt x="4949395" y="0"/>
                </a:lnTo>
                <a:lnTo>
                  <a:pt x="4949395" y="4961799"/>
                </a:lnTo>
                <a:lnTo>
                  <a:pt x="0" y="49617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1334005" y="2671034"/>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10800000">
            <a:off x="627066" y="799608"/>
            <a:ext cx="4935292" cy="4114800"/>
          </a:xfrm>
          <a:custGeom>
            <a:avLst/>
            <a:gdLst/>
            <a:ahLst/>
            <a:cxnLst/>
            <a:rect l="l" t="t" r="r" b="b"/>
            <a:pathLst>
              <a:path w="4935292" h="4114800">
                <a:moveTo>
                  <a:pt x="0" y="0"/>
                </a:moveTo>
                <a:lnTo>
                  <a:pt x="4935293" y="0"/>
                </a:lnTo>
                <a:lnTo>
                  <a:pt x="4935293"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a:blipFill>
        </p:spPr>
      </p:sp>
      <p:sp>
        <p:nvSpPr>
          <p:cNvPr id="8" name="Freeform 8"/>
          <p:cNvSpPr/>
          <p:nvPr/>
        </p:nvSpPr>
        <p:spPr>
          <a:xfrm rot="-331730">
            <a:off x="8032249" y="5816284"/>
            <a:ext cx="4802722" cy="1939099"/>
          </a:xfrm>
          <a:custGeom>
            <a:avLst/>
            <a:gdLst/>
            <a:ahLst/>
            <a:cxnLst/>
            <a:rect l="l" t="t" r="r" b="b"/>
            <a:pathLst>
              <a:path w="4802722" h="1939099">
                <a:moveTo>
                  <a:pt x="0" y="0"/>
                </a:moveTo>
                <a:lnTo>
                  <a:pt x="4802722" y="0"/>
                </a:lnTo>
                <a:lnTo>
                  <a:pt x="4802722" y="1939099"/>
                </a:lnTo>
                <a:lnTo>
                  <a:pt x="0" y="1939099"/>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a:blipFill>
        </p:spPr>
      </p:sp>
      <p:sp>
        <p:nvSpPr>
          <p:cNvPr id="9" name="TextBox 9"/>
          <p:cNvSpPr txBox="1"/>
          <p:nvPr/>
        </p:nvSpPr>
        <p:spPr>
          <a:xfrm>
            <a:off x="1671797" y="8040748"/>
            <a:ext cx="15115857" cy="15716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Cattle can live outside all year long. Their hair grows thicker and longer in the winter to keep them warm.  </a:t>
            </a:r>
          </a:p>
        </p:txBody>
      </p:sp>
      <p:sp>
        <p:nvSpPr>
          <p:cNvPr id="10" name="TextBox 10"/>
          <p:cNvSpPr txBox="1"/>
          <p:nvPr/>
        </p:nvSpPr>
        <p:spPr>
          <a:xfrm rot="-367516">
            <a:off x="7956871" y="6278308"/>
            <a:ext cx="4967205" cy="1162052"/>
          </a:xfrm>
          <a:prstGeom prst="rect">
            <a:avLst/>
          </a:prstGeom>
        </p:spPr>
        <p:txBody>
          <a:bodyPr lIns="0" tIns="0" rIns="0" bIns="0" rtlCol="0" anchor="t">
            <a:spAutoFit/>
          </a:bodyPr>
          <a:lstStyle/>
          <a:p>
            <a:pPr algn="ctr">
              <a:lnSpc>
                <a:spcPts val="9449"/>
              </a:lnSpc>
            </a:pPr>
            <a:r>
              <a:rPr lang="en-US" sz="6749" spc="1781">
                <a:solidFill>
                  <a:srgbClr val="000000"/>
                </a:solidFill>
                <a:latin typeface="Kapsalon"/>
              </a:rPr>
              <a:t>BRRR!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10583694" y="1594718"/>
            <a:ext cx="7259613" cy="71723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A </a:t>
            </a:r>
            <a:r>
              <a:rPr lang="en-US" sz="4500">
                <a:solidFill>
                  <a:srgbClr val="00A8A8"/>
                </a:solidFill>
                <a:latin typeface="DM Sans Bold"/>
              </a:rPr>
              <a:t>feedlot</a:t>
            </a:r>
            <a:r>
              <a:rPr lang="en-US" sz="4500">
                <a:solidFill>
                  <a:srgbClr val="000000"/>
                </a:solidFill>
                <a:latin typeface="DM Sans"/>
              </a:rPr>
              <a:t> is where beef cattle finish growing. The pens are open, with lots of space and dry resting areas. There is housing behind the cattle for protection from the weather. Cattle eat mostly corn and hay in the feedlot.</a:t>
            </a:r>
          </a:p>
        </p:txBody>
      </p:sp>
      <p:grpSp>
        <p:nvGrpSpPr>
          <p:cNvPr id="4" name="Group 4"/>
          <p:cNvGrpSpPr/>
          <p:nvPr/>
        </p:nvGrpSpPr>
        <p:grpSpPr>
          <a:xfrm>
            <a:off x="0" y="1474577"/>
            <a:ext cx="10298644" cy="6965959"/>
            <a:chOff x="0" y="0"/>
            <a:chExt cx="13731525" cy="9287945"/>
          </a:xfrm>
        </p:grpSpPr>
        <p:sp>
          <p:nvSpPr>
            <p:cNvPr id="5" name="Freeform 5"/>
            <p:cNvSpPr/>
            <p:nvPr/>
          </p:nvSpPr>
          <p:spPr>
            <a:xfrm>
              <a:off x="0" y="0"/>
              <a:ext cx="13143119" cy="8510170"/>
            </a:xfrm>
            <a:custGeom>
              <a:avLst/>
              <a:gdLst/>
              <a:ahLst/>
              <a:cxnLst/>
              <a:rect l="l" t="t" r="r" b="b"/>
              <a:pathLst>
                <a:path w="13143119" h="8510170">
                  <a:moveTo>
                    <a:pt x="0" y="0"/>
                  </a:moveTo>
                  <a:lnTo>
                    <a:pt x="13143119" y="0"/>
                  </a:lnTo>
                  <a:lnTo>
                    <a:pt x="13143119" y="8510170"/>
                  </a:lnTo>
                  <a:lnTo>
                    <a:pt x="0" y="85101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281834" y="946652"/>
              <a:ext cx="12449691" cy="8341293"/>
            </a:xfrm>
            <a:custGeom>
              <a:avLst/>
              <a:gdLst/>
              <a:ahLst/>
              <a:cxnLst/>
              <a:rect l="l" t="t" r="r" b="b"/>
              <a:pathLst>
                <a:path w="12449691" h="8341293">
                  <a:moveTo>
                    <a:pt x="0" y="0"/>
                  </a:moveTo>
                  <a:lnTo>
                    <a:pt x="12449691" y="0"/>
                  </a:lnTo>
                  <a:lnTo>
                    <a:pt x="12449691" y="8341293"/>
                  </a:lnTo>
                  <a:lnTo>
                    <a:pt x="0" y="8341293"/>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7" name="Freeform 7"/>
            <p:cNvSpPr/>
            <p:nvPr/>
          </p:nvSpPr>
          <p:spPr>
            <a:xfrm rot="-5400000">
              <a:off x="8038096" y="3594515"/>
              <a:ext cx="5693430" cy="5693430"/>
            </a:xfrm>
            <a:custGeom>
              <a:avLst/>
              <a:gdLst/>
              <a:ahLst/>
              <a:cxnLst/>
              <a:rect l="l" t="t" r="r" b="b"/>
              <a:pathLst>
                <a:path w="5693430" h="5693430">
                  <a:moveTo>
                    <a:pt x="0" y="0"/>
                  </a:moveTo>
                  <a:lnTo>
                    <a:pt x="5693429" y="0"/>
                  </a:lnTo>
                  <a:lnTo>
                    <a:pt x="5693429" y="5693430"/>
                  </a:lnTo>
                  <a:lnTo>
                    <a:pt x="0" y="56934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rot="-5400000">
              <a:off x="7954414" y="3468612"/>
              <a:ext cx="5693430" cy="5693430"/>
            </a:xfrm>
            <a:custGeom>
              <a:avLst/>
              <a:gdLst/>
              <a:ahLst/>
              <a:cxnLst/>
              <a:rect l="l" t="t" r="r" b="b"/>
              <a:pathLst>
                <a:path w="5693430" h="5693430">
                  <a:moveTo>
                    <a:pt x="0" y="0"/>
                  </a:moveTo>
                  <a:lnTo>
                    <a:pt x="5693429" y="0"/>
                  </a:lnTo>
                  <a:lnTo>
                    <a:pt x="5693429" y="5693429"/>
                  </a:lnTo>
                  <a:lnTo>
                    <a:pt x="0" y="569342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5400000">
              <a:off x="7848980" y="3349999"/>
              <a:ext cx="5693430" cy="5693430"/>
            </a:xfrm>
            <a:custGeom>
              <a:avLst/>
              <a:gdLst/>
              <a:ahLst/>
              <a:cxnLst/>
              <a:rect l="l" t="t" r="r" b="b"/>
              <a:pathLst>
                <a:path w="5693430" h="5693430">
                  <a:moveTo>
                    <a:pt x="0" y="0"/>
                  </a:moveTo>
                  <a:lnTo>
                    <a:pt x="5693429" y="0"/>
                  </a:lnTo>
                  <a:lnTo>
                    <a:pt x="5693429" y="5693429"/>
                  </a:lnTo>
                  <a:lnTo>
                    <a:pt x="0" y="569342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32238" y="672946"/>
            <a:ext cx="8593605" cy="7055550"/>
          </a:xfrm>
          <a:custGeom>
            <a:avLst/>
            <a:gdLst/>
            <a:ahLst/>
            <a:cxnLst/>
            <a:rect l="l" t="t" r="r" b="b"/>
            <a:pathLst>
              <a:path w="8593605" h="7055550">
                <a:moveTo>
                  <a:pt x="0" y="0"/>
                </a:moveTo>
                <a:lnTo>
                  <a:pt x="8593605" y="0"/>
                </a:lnTo>
                <a:lnTo>
                  <a:pt x="8593605" y="7055550"/>
                </a:lnTo>
                <a:lnTo>
                  <a:pt x="0" y="705555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9656784" y="1471875"/>
            <a:ext cx="8191657" cy="5457692"/>
          </a:xfrm>
          <a:custGeom>
            <a:avLst/>
            <a:gdLst/>
            <a:ahLst/>
            <a:cxnLst/>
            <a:rect l="l" t="t" r="r" b="b"/>
            <a:pathLst>
              <a:path w="8191657" h="5457692">
                <a:moveTo>
                  <a:pt x="0" y="0"/>
                </a:moveTo>
                <a:lnTo>
                  <a:pt x="8191657" y="0"/>
                </a:lnTo>
                <a:lnTo>
                  <a:pt x="8191657" y="5457691"/>
                </a:lnTo>
                <a:lnTo>
                  <a:pt x="0" y="545769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5" name="Freeform 5"/>
          <p:cNvSpPr/>
          <p:nvPr/>
        </p:nvSpPr>
        <p:spPr>
          <a:xfrm rot="5400000">
            <a:off x="431005" y="499839"/>
            <a:ext cx="5006108" cy="4937274"/>
          </a:xfrm>
          <a:custGeom>
            <a:avLst/>
            <a:gdLst/>
            <a:ahLst/>
            <a:cxnLst/>
            <a:rect l="l" t="t" r="r" b="b"/>
            <a:pathLst>
              <a:path w="5006108" h="4937274">
                <a:moveTo>
                  <a:pt x="0" y="0"/>
                </a:moveTo>
                <a:lnTo>
                  <a:pt x="5006108" y="0"/>
                </a:lnTo>
                <a:lnTo>
                  <a:pt x="5006108" y="4937274"/>
                </a:lnTo>
                <a:lnTo>
                  <a:pt x="0" y="4937274"/>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6" name="TextBox 6"/>
          <p:cNvSpPr txBox="1"/>
          <p:nvPr/>
        </p:nvSpPr>
        <p:spPr>
          <a:xfrm>
            <a:off x="2513902" y="7802192"/>
            <a:ext cx="14285763" cy="23717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Steers and heifers are ready for market when they weigh about 1350 pounds. It takes about 1 ½ years from birth to produce an animal ready for market.    </a:t>
            </a:r>
          </a:p>
        </p:txBody>
      </p:sp>
      <p:sp>
        <p:nvSpPr>
          <p:cNvPr id="7" name="Freeform 7"/>
          <p:cNvSpPr/>
          <p:nvPr/>
        </p:nvSpPr>
        <p:spPr>
          <a:xfrm rot="5400000">
            <a:off x="583405" y="652239"/>
            <a:ext cx="5006108" cy="4937274"/>
          </a:xfrm>
          <a:custGeom>
            <a:avLst/>
            <a:gdLst/>
            <a:ahLst/>
            <a:cxnLst/>
            <a:rect l="l" t="t" r="r" b="b"/>
            <a:pathLst>
              <a:path w="5006108" h="4937274">
                <a:moveTo>
                  <a:pt x="0" y="0"/>
                </a:moveTo>
                <a:lnTo>
                  <a:pt x="5006108" y="0"/>
                </a:lnTo>
                <a:lnTo>
                  <a:pt x="5006108" y="4937274"/>
                </a:lnTo>
                <a:lnTo>
                  <a:pt x="0" y="4937274"/>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8" name="Freeform 8"/>
          <p:cNvSpPr/>
          <p:nvPr/>
        </p:nvSpPr>
        <p:spPr>
          <a:xfrm rot="5400000">
            <a:off x="735805" y="804639"/>
            <a:ext cx="5006108" cy="4937274"/>
          </a:xfrm>
          <a:custGeom>
            <a:avLst/>
            <a:gdLst/>
            <a:ahLst/>
            <a:cxnLst/>
            <a:rect l="l" t="t" r="r" b="b"/>
            <a:pathLst>
              <a:path w="5006108" h="4937274">
                <a:moveTo>
                  <a:pt x="0" y="0"/>
                </a:moveTo>
                <a:lnTo>
                  <a:pt x="5006108" y="0"/>
                </a:lnTo>
                <a:lnTo>
                  <a:pt x="5006108" y="4937274"/>
                </a:lnTo>
                <a:lnTo>
                  <a:pt x="0" y="4937274"/>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9" name="Freeform 9"/>
          <p:cNvSpPr/>
          <p:nvPr/>
        </p:nvSpPr>
        <p:spPr>
          <a:xfrm rot="-5400000">
            <a:off x="13095090" y="2297236"/>
            <a:ext cx="4949395" cy="4961799"/>
          </a:xfrm>
          <a:custGeom>
            <a:avLst/>
            <a:gdLst/>
            <a:ahLst/>
            <a:cxnLst/>
            <a:rect l="l" t="t" r="r" b="b"/>
            <a:pathLst>
              <a:path w="4949395" h="4961799">
                <a:moveTo>
                  <a:pt x="0" y="0"/>
                </a:moveTo>
                <a:lnTo>
                  <a:pt x="4949395" y="0"/>
                </a:lnTo>
                <a:lnTo>
                  <a:pt x="4949395" y="4961799"/>
                </a:lnTo>
                <a:lnTo>
                  <a:pt x="0" y="496179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5400000">
            <a:off x="9656784" y="150913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rot="-5400000">
            <a:off x="5211043" y="361369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8219716" y="1423243"/>
            <a:ext cx="9521684" cy="5355947"/>
          </a:xfrm>
          <a:custGeom>
            <a:avLst/>
            <a:gdLst/>
            <a:ahLst/>
            <a:cxnLst/>
            <a:rect l="l" t="t" r="r" b="b"/>
            <a:pathLst>
              <a:path w="9521684" h="5355947">
                <a:moveTo>
                  <a:pt x="0" y="0"/>
                </a:moveTo>
                <a:lnTo>
                  <a:pt x="9521684" y="0"/>
                </a:lnTo>
                <a:lnTo>
                  <a:pt x="9521684" y="5355947"/>
                </a:lnTo>
                <a:lnTo>
                  <a:pt x="0" y="5355947"/>
                </a:lnTo>
                <a:lnTo>
                  <a:pt x="0" y="0"/>
                </a:lnTo>
                <a:close/>
              </a:path>
            </a:pathLst>
          </a:custGeom>
          <a:blipFill>
            <a:blip r:embed="rId3"/>
            <a:stretch>
              <a:fillRect/>
            </a:stretch>
          </a:blipFill>
        </p:spPr>
      </p:sp>
      <p:sp>
        <p:nvSpPr>
          <p:cNvPr id="4" name="Freeform 4"/>
          <p:cNvSpPr/>
          <p:nvPr/>
        </p:nvSpPr>
        <p:spPr>
          <a:xfrm>
            <a:off x="400032" y="557435"/>
            <a:ext cx="8743968" cy="5836545"/>
          </a:xfrm>
          <a:custGeom>
            <a:avLst/>
            <a:gdLst/>
            <a:ahLst/>
            <a:cxnLst/>
            <a:rect l="l" t="t" r="r" b="b"/>
            <a:pathLst>
              <a:path w="8743968" h="5836545">
                <a:moveTo>
                  <a:pt x="0" y="0"/>
                </a:moveTo>
                <a:lnTo>
                  <a:pt x="8743968" y="0"/>
                </a:lnTo>
                <a:lnTo>
                  <a:pt x="8743968" y="5836545"/>
                </a:lnTo>
                <a:lnTo>
                  <a:pt x="0" y="5836545"/>
                </a:lnTo>
                <a:lnTo>
                  <a:pt x="0" y="0"/>
                </a:lnTo>
                <a:close/>
              </a:path>
            </a:pathLst>
          </a:custGeom>
          <a:blipFill>
            <a:blip r:embed="rId4"/>
            <a:stretch>
              <a:fillRect/>
            </a:stretch>
          </a:blipFill>
        </p:spPr>
      </p:sp>
      <p:sp>
        <p:nvSpPr>
          <p:cNvPr id="5" name="Freeform 5"/>
          <p:cNvSpPr/>
          <p:nvPr/>
        </p:nvSpPr>
        <p:spPr>
          <a:xfrm rot="-5400000">
            <a:off x="12986760" y="1823593"/>
            <a:ext cx="4949395" cy="4961799"/>
          </a:xfrm>
          <a:custGeom>
            <a:avLst/>
            <a:gdLst/>
            <a:ahLst/>
            <a:cxnLst/>
            <a:rect l="l" t="t" r="r" b="b"/>
            <a:pathLst>
              <a:path w="4949395" h="4961799">
                <a:moveTo>
                  <a:pt x="0" y="0"/>
                </a:moveTo>
                <a:lnTo>
                  <a:pt x="4949395" y="0"/>
                </a:lnTo>
                <a:lnTo>
                  <a:pt x="4949395" y="4961800"/>
                </a:lnTo>
                <a:lnTo>
                  <a:pt x="0" y="4961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400032" y="557435"/>
            <a:ext cx="5346370" cy="4758269"/>
          </a:xfrm>
          <a:custGeom>
            <a:avLst/>
            <a:gdLst/>
            <a:ahLst/>
            <a:cxnLst/>
            <a:rect l="l" t="t" r="r" b="b"/>
            <a:pathLst>
              <a:path w="5346370" h="4758269">
                <a:moveTo>
                  <a:pt x="0" y="0"/>
                </a:moveTo>
                <a:lnTo>
                  <a:pt x="5346370" y="0"/>
                </a:lnTo>
                <a:lnTo>
                  <a:pt x="5346370" y="4758270"/>
                </a:lnTo>
                <a:lnTo>
                  <a:pt x="0" y="4758270"/>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7" name="TextBox 7"/>
          <p:cNvSpPr txBox="1"/>
          <p:nvPr/>
        </p:nvSpPr>
        <p:spPr>
          <a:xfrm>
            <a:off x="15083740" y="5967197"/>
            <a:ext cx="2426196" cy="306705"/>
          </a:xfrm>
          <a:prstGeom prst="rect">
            <a:avLst/>
          </a:prstGeom>
        </p:spPr>
        <p:txBody>
          <a:bodyPr lIns="0" tIns="0" rIns="0" bIns="0" rtlCol="0" anchor="t">
            <a:spAutoFit/>
          </a:bodyPr>
          <a:lstStyle/>
          <a:p>
            <a:pPr algn="ctr">
              <a:lnSpc>
                <a:spcPts val="2520"/>
              </a:lnSpc>
            </a:pPr>
            <a:r>
              <a:rPr lang="en-US" sz="1800">
                <a:solidFill>
                  <a:srgbClr val="000000"/>
                </a:solidFill>
                <a:latin typeface="DM Sans"/>
              </a:rPr>
              <a:t>Source: Oxford Salebar</a:t>
            </a:r>
          </a:p>
        </p:txBody>
      </p:sp>
      <p:sp>
        <p:nvSpPr>
          <p:cNvPr id="8" name="TextBox 8"/>
          <p:cNvSpPr txBox="1"/>
          <p:nvPr/>
        </p:nvSpPr>
        <p:spPr>
          <a:xfrm>
            <a:off x="2407157" y="8243168"/>
            <a:ext cx="15334242" cy="15716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The </a:t>
            </a:r>
            <a:r>
              <a:rPr lang="en-US" sz="4500">
                <a:solidFill>
                  <a:srgbClr val="00A8A8"/>
                </a:solidFill>
                <a:latin typeface="DM Sans Bold"/>
              </a:rPr>
              <a:t>auctioneer</a:t>
            </a:r>
            <a:r>
              <a:rPr lang="en-US" sz="4500">
                <a:solidFill>
                  <a:srgbClr val="000000"/>
                </a:solidFill>
                <a:latin typeface="DM Sans"/>
              </a:rPr>
              <a:t> sells the cattle. A cattle buyer may come directly to the farm to buy cattle from the farmer.</a:t>
            </a:r>
          </a:p>
        </p:txBody>
      </p:sp>
      <p:sp>
        <p:nvSpPr>
          <p:cNvPr id="9" name="TextBox 9"/>
          <p:cNvSpPr txBox="1"/>
          <p:nvPr/>
        </p:nvSpPr>
        <p:spPr>
          <a:xfrm>
            <a:off x="400032" y="6633648"/>
            <a:ext cx="7750629" cy="15716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Farmers may sell their cattle at an </a:t>
            </a:r>
            <a:r>
              <a:rPr lang="en-US" sz="4500">
                <a:solidFill>
                  <a:srgbClr val="00A8A8"/>
                </a:solidFill>
                <a:latin typeface="DM Sans Bold"/>
              </a:rPr>
              <a:t>auction market</a:t>
            </a:r>
            <a:r>
              <a:rPr lang="en-US" sz="4500">
                <a:solidFill>
                  <a:srgbClr val="000000"/>
                </a:solidFill>
                <a:latin typeface="DM Sans"/>
              </a:rPr>
              <a:t> where </a:t>
            </a:r>
          </a:p>
        </p:txBody>
      </p:sp>
      <p:sp>
        <p:nvSpPr>
          <p:cNvPr id="10" name="TextBox 10"/>
          <p:cNvSpPr txBox="1"/>
          <p:nvPr/>
        </p:nvSpPr>
        <p:spPr>
          <a:xfrm>
            <a:off x="6788051" y="1000125"/>
            <a:ext cx="2471870" cy="280670"/>
          </a:xfrm>
          <a:prstGeom prst="rect">
            <a:avLst/>
          </a:prstGeom>
        </p:spPr>
        <p:txBody>
          <a:bodyPr lIns="0" tIns="0" rIns="0" bIns="0" rtlCol="0" anchor="t">
            <a:spAutoFit/>
          </a:bodyPr>
          <a:lstStyle/>
          <a:p>
            <a:pPr algn="ctr">
              <a:lnSpc>
                <a:spcPts val="2380"/>
              </a:lnSpc>
            </a:pPr>
            <a:r>
              <a:rPr lang="en-US" sz="1700">
                <a:solidFill>
                  <a:srgbClr val="FFFFFF"/>
                </a:solidFill>
                <a:latin typeface="DM Sans"/>
              </a:rPr>
              <a:t>Source: On Pasture</a:t>
            </a:r>
          </a:p>
        </p:txBody>
      </p:sp>
      <p:sp>
        <p:nvSpPr>
          <p:cNvPr id="11" name="TextBox 11"/>
          <p:cNvSpPr txBox="1"/>
          <p:nvPr/>
        </p:nvSpPr>
        <p:spPr>
          <a:xfrm>
            <a:off x="8023986" y="7433748"/>
            <a:ext cx="10046494" cy="7715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cattle buyers bid on cattle in the ring.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08660" y="830230"/>
            <a:ext cx="10870680" cy="6751961"/>
          </a:xfrm>
          <a:custGeom>
            <a:avLst/>
            <a:gdLst/>
            <a:ahLst/>
            <a:cxnLst/>
            <a:rect l="l" t="t" r="r" b="b"/>
            <a:pathLst>
              <a:path w="10870680" h="6751961">
                <a:moveTo>
                  <a:pt x="0" y="0"/>
                </a:moveTo>
                <a:lnTo>
                  <a:pt x="10870680" y="0"/>
                </a:lnTo>
                <a:lnTo>
                  <a:pt x="10870680" y="6751961"/>
                </a:lnTo>
                <a:lnTo>
                  <a:pt x="0" y="675196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TextBox 4"/>
          <p:cNvSpPr txBox="1"/>
          <p:nvPr/>
        </p:nvSpPr>
        <p:spPr>
          <a:xfrm>
            <a:off x="3057369" y="8321817"/>
            <a:ext cx="12173261" cy="1831086"/>
          </a:xfrm>
          <a:prstGeom prst="rect">
            <a:avLst/>
          </a:prstGeom>
        </p:spPr>
        <p:txBody>
          <a:bodyPr lIns="0" tIns="0" rIns="0" bIns="0" rtlCol="0" anchor="t">
            <a:spAutoFit/>
          </a:bodyPr>
          <a:lstStyle/>
          <a:p>
            <a:pPr algn="ctr">
              <a:lnSpc>
                <a:spcPts val="4872"/>
              </a:lnSpc>
            </a:pPr>
            <a:r>
              <a:rPr lang="en-US" sz="4200">
                <a:solidFill>
                  <a:srgbClr val="000000"/>
                </a:solidFill>
                <a:latin typeface="DM Sans"/>
              </a:rPr>
              <a:t>Cattle travel by truck to a harvesting facility where they become beef. Cattle are raised to provide food for people.</a:t>
            </a:r>
          </a:p>
        </p:txBody>
      </p:sp>
      <p:sp>
        <p:nvSpPr>
          <p:cNvPr id="5" name="Freeform 5"/>
          <p:cNvSpPr/>
          <p:nvPr/>
        </p:nvSpPr>
        <p:spPr>
          <a:xfrm rot="5400000">
            <a:off x="4937790" y="-1686904"/>
            <a:ext cx="8412420" cy="11786228"/>
          </a:xfrm>
          <a:custGeom>
            <a:avLst/>
            <a:gdLst/>
            <a:ahLst/>
            <a:cxnLst/>
            <a:rect l="l" t="t" r="r" b="b"/>
            <a:pathLst>
              <a:path w="8412420" h="11786228">
                <a:moveTo>
                  <a:pt x="0" y="0"/>
                </a:moveTo>
                <a:lnTo>
                  <a:pt x="8412420" y="0"/>
                </a:lnTo>
                <a:lnTo>
                  <a:pt x="8412420" y="11786228"/>
                </a:lnTo>
                <a:lnTo>
                  <a:pt x="0" y="117862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0" y="0"/>
            <a:ext cx="11673191" cy="8229600"/>
            <a:chOff x="0" y="0"/>
            <a:chExt cx="15564255" cy="10972800"/>
          </a:xfrm>
        </p:grpSpPr>
        <p:grpSp>
          <p:nvGrpSpPr>
            <p:cNvPr id="4" name="Group 4"/>
            <p:cNvGrpSpPr/>
            <p:nvPr/>
          </p:nvGrpSpPr>
          <p:grpSpPr>
            <a:xfrm>
              <a:off x="292072" y="1532974"/>
              <a:ext cx="6758968" cy="7130938"/>
              <a:chOff x="0" y="0"/>
              <a:chExt cx="883525" cy="932149"/>
            </a:xfrm>
          </p:grpSpPr>
          <p:sp>
            <p:nvSpPr>
              <p:cNvPr id="5" name="Freeform 5"/>
              <p:cNvSpPr/>
              <p:nvPr/>
            </p:nvSpPr>
            <p:spPr>
              <a:xfrm>
                <a:off x="0" y="0"/>
                <a:ext cx="883525" cy="932149"/>
              </a:xfrm>
              <a:custGeom>
                <a:avLst/>
                <a:gdLst/>
                <a:ahLst/>
                <a:cxnLst/>
                <a:rect l="l" t="t" r="r" b="b"/>
                <a:pathLst>
                  <a:path w="883525" h="932149">
                    <a:moveTo>
                      <a:pt x="0" y="0"/>
                    </a:moveTo>
                    <a:lnTo>
                      <a:pt x="883525" y="0"/>
                    </a:lnTo>
                    <a:lnTo>
                      <a:pt x="883525" y="932149"/>
                    </a:lnTo>
                    <a:lnTo>
                      <a:pt x="0" y="932149"/>
                    </a:lnTo>
                    <a:close/>
                  </a:path>
                </a:pathLst>
              </a:custGeom>
              <a:blipFill>
                <a:blip r:embed="rId4" cstate="email">
                  <a:extLst>
                    <a:ext uri="{28A0092B-C50C-407E-A947-70E740481C1C}">
                      <a14:useLocalDpi xmlns:a14="http://schemas.microsoft.com/office/drawing/2010/main"/>
                    </a:ext>
                  </a:extLst>
                </a:blip>
                <a:stretch>
                  <a:fillRect/>
                </a:stretch>
              </a:blipFill>
            </p:spPr>
          </p:sp>
        </p:grpSp>
        <p:grpSp>
          <p:nvGrpSpPr>
            <p:cNvPr id="6" name="Group 6"/>
            <p:cNvGrpSpPr/>
            <p:nvPr/>
          </p:nvGrpSpPr>
          <p:grpSpPr>
            <a:xfrm>
              <a:off x="8472314" y="1989483"/>
              <a:ext cx="6860414" cy="7164753"/>
              <a:chOff x="0" y="0"/>
              <a:chExt cx="896786" cy="936569"/>
            </a:xfrm>
          </p:grpSpPr>
          <p:sp>
            <p:nvSpPr>
              <p:cNvPr id="7" name="Freeform 7"/>
              <p:cNvSpPr/>
              <p:nvPr/>
            </p:nvSpPr>
            <p:spPr>
              <a:xfrm>
                <a:off x="0" y="0"/>
                <a:ext cx="896786" cy="936569"/>
              </a:xfrm>
              <a:custGeom>
                <a:avLst/>
                <a:gdLst/>
                <a:ahLst/>
                <a:cxnLst/>
                <a:rect l="l" t="t" r="r" b="b"/>
                <a:pathLst>
                  <a:path w="896786" h="936569">
                    <a:moveTo>
                      <a:pt x="0" y="0"/>
                    </a:moveTo>
                    <a:lnTo>
                      <a:pt x="896786" y="0"/>
                    </a:lnTo>
                    <a:lnTo>
                      <a:pt x="896786" y="936569"/>
                    </a:lnTo>
                    <a:lnTo>
                      <a:pt x="0" y="936569"/>
                    </a:lnTo>
                    <a:close/>
                  </a:path>
                </a:pathLst>
              </a:custGeom>
              <a:blipFill>
                <a:blip r:embed="rId5" cstate="email">
                  <a:extLst>
                    <a:ext uri="{28A0092B-C50C-407E-A947-70E740481C1C}">
                      <a14:useLocalDpi xmlns:a14="http://schemas.microsoft.com/office/drawing/2010/main"/>
                    </a:ext>
                  </a:extLst>
                </a:blip>
                <a:stretch>
                  <a:fillRect/>
                </a:stretch>
              </a:blipFill>
            </p:spPr>
          </p:sp>
        </p:grpSp>
        <p:sp>
          <p:nvSpPr>
            <p:cNvPr id="8" name="Freeform 8"/>
            <p:cNvSpPr/>
            <p:nvPr/>
          </p:nvSpPr>
          <p:spPr>
            <a:xfrm>
              <a:off x="0" y="0"/>
              <a:ext cx="15564255" cy="10972800"/>
            </a:xfrm>
            <a:custGeom>
              <a:avLst/>
              <a:gdLst/>
              <a:ahLst/>
              <a:cxnLst/>
              <a:rect l="l" t="t" r="r" b="b"/>
              <a:pathLst>
                <a:path w="15564255" h="10972800">
                  <a:moveTo>
                    <a:pt x="0" y="0"/>
                  </a:moveTo>
                  <a:lnTo>
                    <a:pt x="15564255" y="0"/>
                  </a:lnTo>
                  <a:lnTo>
                    <a:pt x="15564255" y="10972800"/>
                  </a:lnTo>
                  <a:lnTo>
                    <a:pt x="0" y="10972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9" name="TextBox 9"/>
          <p:cNvSpPr txBox="1"/>
          <p:nvPr/>
        </p:nvSpPr>
        <p:spPr>
          <a:xfrm>
            <a:off x="11938376" y="1203960"/>
            <a:ext cx="6149901" cy="7831455"/>
          </a:xfrm>
          <a:prstGeom prst="rect">
            <a:avLst/>
          </a:prstGeom>
        </p:spPr>
        <p:txBody>
          <a:bodyPr lIns="0" tIns="0" rIns="0" bIns="0" rtlCol="0" anchor="t">
            <a:spAutoFit/>
          </a:bodyPr>
          <a:lstStyle/>
          <a:p>
            <a:pPr algn="ctr">
              <a:lnSpc>
                <a:spcPts val="2520"/>
              </a:lnSpc>
            </a:pPr>
            <a:endParaRPr/>
          </a:p>
          <a:p>
            <a:pPr algn="ctr">
              <a:lnSpc>
                <a:spcPts val="6299"/>
              </a:lnSpc>
            </a:pPr>
            <a:r>
              <a:rPr lang="en-US" sz="4500">
                <a:solidFill>
                  <a:srgbClr val="000000"/>
                </a:solidFill>
                <a:latin typeface="DM Sans"/>
              </a:rPr>
              <a:t>Meat inspectors employed by the government carefully inspect the cattle, beef, and harvesting facility to be sure the beef is safe. Workers cut up the beef and package it to sell. </a:t>
            </a:r>
          </a:p>
          <a:p>
            <a:pPr algn="ctr">
              <a:lnSpc>
                <a:spcPts val="2520"/>
              </a:lnSpc>
            </a:pPr>
            <a:r>
              <a:rPr lang="en-US" sz="1800">
                <a:solidFill>
                  <a:srgbClr val="000000"/>
                </a:solidFill>
                <a:latin typeface="Franklin Gothic Book"/>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1863144" y="277860"/>
            <a:ext cx="15358807" cy="6949860"/>
            <a:chOff x="0" y="0"/>
            <a:chExt cx="20478409" cy="9266480"/>
          </a:xfrm>
        </p:grpSpPr>
        <p:sp>
          <p:nvSpPr>
            <p:cNvPr id="4" name="Freeform 4"/>
            <p:cNvSpPr/>
            <p:nvPr/>
          </p:nvSpPr>
          <p:spPr>
            <a:xfrm>
              <a:off x="0" y="0"/>
              <a:ext cx="20478409" cy="9266480"/>
            </a:xfrm>
            <a:custGeom>
              <a:avLst/>
              <a:gdLst/>
              <a:ahLst/>
              <a:cxnLst/>
              <a:rect l="l" t="t" r="r" b="b"/>
              <a:pathLst>
                <a:path w="20478409" h="9266480">
                  <a:moveTo>
                    <a:pt x="0" y="0"/>
                  </a:moveTo>
                  <a:lnTo>
                    <a:pt x="20478409" y="0"/>
                  </a:lnTo>
                  <a:lnTo>
                    <a:pt x="20478409" y="9266480"/>
                  </a:lnTo>
                  <a:lnTo>
                    <a:pt x="0" y="9266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7753444" y="220341"/>
              <a:ext cx="4971521" cy="4971521"/>
              <a:chOff x="0" y="0"/>
              <a:chExt cx="812800" cy="812800"/>
            </a:xfrm>
          </p:grpSpPr>
          <p:sp>
            <p:nvSpPr>
              <p:cNvPr id="6" name="Freeform 6"/>
              <p:cNvSpPr/>
              <p:nvPr/>
            </p:nvSpPr>
            <p:spPr>
              <a:xfrm>
                <a:off x="0" y="0"/>
                <a:ext cx="812800" cy="812800"/>
              </a:xfrm>
              <a:custGeom>
                <a:avLst/>
                <a:gdLst/>
                <a:ahLst/>
                <a:cxnLst/>
                <a:rect l="l" t="t" r="r" b="b"/>
                <a:pathLst>
                  <a:path w="812800" h="812800">
                    <a:moveTo>
                      <a:pt x="49211" y="0"/>
                    </a:moveTo>
                    <a:lnTo>
                      <a:pt x="763589" y="0"/>
                    </a:lnTo>
                    <a:cubicBezTo>
                      <a:pt x="790767" y="0"/>
                      <a:pt x="812800" y="22033"/>
                      <a:pt x="812800" y="49211"/>
                    </a:cubicBezTo>
                    <a:lnTo>
                      <a:pt x="812800" y="763589"/>
                    </a:lnTo>
                    <a:cubicBezTo>
                      <a:pt x="812800" y="790767"/>
                      <a:pt x="790767" y="812800"/>
                      <a:pt x="763589" y="812800"/>
                    </a:cubicBezTo>
                    <a:lnTo>
                      <a:pt x="49211" y="812800"/>
                    </a:lnTo>
                    <a:cubicBezTo>
                      <a:pt x="22033" y="812800"/>
                      <a:pt x="0" y="790767"/>
                      <a:pt x="0" y="763589"/>
                    </a:cubicBezTo>
                    <a:lnTo>
                      <a:pt x="0" y="49211"/>
                    </a:lnTo>
                    <a:cubicBezTo>
                      <a:pt x="0" y="22033"/>
                      <a:pt x="22033" y="0"/>
                      <a:pt x="49211" y="0"/>
                    </a:cubicBezTo>
                    <a:close/>
                  </a:path>
                </a:pathLst>
              </a:custGeom>
              <a:blipFill>
                <a:blip r:embed="rId5" cstate="email">
                  <a:extLst>
                    <a:ext uri="{28A0092B-C50C-407E-A947-70E740481C1C}">
                      <a14:useLocalDpi xmlns:a14="http://schemas.microsoft.com/office/drawing/2010/main"/>
                    </a:ext>
                  </a:extLst>
                </a:blip>
                <a:stretch>
                  <a:fillRect/>
                </a:stretch>
              </a:blipFill>
            </p:spPr>
          </p:sp>
        </p:grpSp>
        <p:grpSp>
          <p:nvGrpSpPr>
            <p:cNvPr id="7" name="Group 7"/>
            <p:cNvGrpSpPr/>
            <p:nvPr/>
          </p:nvGrpSpPr>
          <p:grpSpPr>
            <a:xfrm>
              <a:off x="11485061" y="3986258"/>
              <a:ext cx="4866818" cy="5035962"/>
              <a:chOff x="0" y="0"/>
              <a:chExt cx="548775" cy="567847"/>
            </a:xfrm>
          </p:grpSpPr>
          <p:sp>
            <p:nvSpPr>
              <p:cNvPr id="8" name="Freeform 8"/>
              <p:cNvSpPr/>
              <p:nvPr/>
            </p:nvSpPr>
            <p:spPr>
              <a:xfrm>
                <a:off x="0" y="0"/>
                <a:ext cx="548775" cy="567847"/>
              </a:xfrm>
              <a:custGeom>
                <a:avLst/>
                <a:gdLst/>
                <a:ahLst/>
                <a:cxnLst/>
                <a:rect l="l" t="t" r="r" b="b"/>
                <a:pathLst>
                  <a:path w="548775" h="567847">
                    <a:moveTo>
                      <a:pt x="50270" y="0"/>
                    </a:moveTo>
                    <a:lnTo>
                      <a:pt x="498505" y="0"/>
                    </a:lnTo>
                    <a:cubicBezTo>
                      <a:pt x="526269" y="0"/>
                      <a:pt x="548775" y="22507"/>
                      <a:pt x="548775" y="50270"/>
                    </a:cubicBezTo>
                    <a:lnTo>
                      <a:pt x="548775" y="517578"/>
                    </a:lnTo>
                    <a:cubicBezTo>
                      <a:pt x="548775" y="545341"/>
                      <a:pt x="526269" y="567847"/>
                      <a:pt x="498505" y="567847"/>
                    </a:cubicBezTo>
                    <a:lnTo>
                      <a:pt x="50270" y="567847"/>
                    </a:lnTo>
                    <a:cubicBezTo>
                      <a:pt x="22507" y="567847"/>
                      <a:pt x="0" y="545341"/>
                      <a:pt x="0" y="517578"/>
                    </a:cubicBezTo>
                    <a:lnTo>
                      <a:pt x="0" y="50270"/>
                    </a:lnTo>
                    <a:cubicBezTo>
                      <a:pt x="0" y="22507"/>
                      <a:pt x="22507" y="0"/>
                      <a:pt x="50270" y="0"/>
                    </a:cubicBezTo>
                    <a:close/>
                  </a:path>
                </a:pathLst>
              </a:custGeom>
              <a:blipFill>
                <a:blip r:embed="rId6" cstate="email">
                  <a:extLst>
                    <a:ext uri="{28A0092B-C50C-407E-A947-70E740481C1C}">
                      <a14:useLocalDpi xmlns:a14="http://schemas.microsoft.com/office/drawing/2010/main"/>
                    </a:ext>
                  </a:extLst>
                </a:blip>
                <a:stretch>
                  <a:fillRect/>
                </a:stretch>
              </a:blipFill>
            </p:spPr>
          </p:sp>
        </p:grpSp>
        <p:grpSp>
          <p:nvGrpSpPr>
            <p:cNvPr id="9" name="Group 9"/>
            <p:cNvGrpSpPr/>
            <p:nvPr/>
          </p:nvGrpSpPr>
          <p:grpSpPr>
            <a:xfrm>
              <a:off x="3962614" y="3986258"/>
              <a:ext cx="5035962" cy="5035962"/>
              <a:chOff x="0" y="0"/>
              <a:chExt cx="812800" cy="812800"/>
            </a:xfrm>
          </p:grpSpPr>
          <p:sp>
            <p:nvSpPr>
              <p:cNvPr id="10" name="Freeform 10"/>
              <p:cNvSpPr/>
              <p:nvPr/>
            </p:nvSpPr>
            <p:spPr>
              <a:xfrm>
                <a:off x="0" y="0"/>
                <a:ext cx="812800" cy="812800"/>
              </a:xfrm>
              <a:custGeom>
                <a:avLst/>
                <a:gdLst/>
                <a:ahLst/>
                <a:cxnLst/>
                <a:rect l="l" t="t" r="r" b="b"/>
                <a:pathLst>
                  <a:path w="812800" h="812800">
                    <a:moveTo>
                      <a:pt x="48581" y="0"/>
                    </a:moveTo>
                    <a:lnTo>
                      <a:pt x="764219" y="0"/>
                    </a:lnTo>
                    <a:cubicBezTo>
                      <a:pt x="791049" y="0"/>
                      <a:pt x="812800" y="21751"/>
                      <a:pt x="812800" y="48581"/>
                    </a:cubicBezTo>
                    <a:lnTo>
                      <a:pt x="812800" y="764219"/>
                    </a:lnTo>
                    <a:cubicBezTo>
                      <a:pt x="812800" y="791049"/>
                      <a:pt x="791049" y="812800"/>
                      <a:pt x="764219" y="812800"/>
                    </a:cubicBezTo>
                    <a:lnTo>
                      <a:pt x="48581" y="812800"/>
                    </a:lnTo>
                    <a:cubicBezTo>
                      <a:pt x="21751" y="812800"/>
                      <a:pt x="0" y="791049"/>
                      <a:pt x="0" y="764219"/>
                    </a:cubicBezTo>
                    <a:lnTo>
                      <a:pt x="0" y="48581"/>
                    </a:lnTo>
                    <a:cubicBezTo>
                      <a:pt x="0" y="21751"/>
                      <a:pt x="21751" y="0"/>
                      <a:pt x="48581" y="0"/>
                    </a:cubicBezTo>
                    <a:close/>
                  </a:path>
                </a:pathLst>
              </a:custGeom>
              <a:blipFill>
                <a:blip r:embed="rId7" cstate="email">
                  <a:extLst>
                    <a:ext uri="{28A0092B-C50C-407E-A947-70E740481C1C}">
                      <a14:useLocalDpi xmlns:a14="http://schemas.microsoft.com/office/drawing/2010/main"/>
                    </a:ext>
                  </a:extLst>
                </a:blip>
                <a:stretch>
                  <a:fillRect/>
                </a:stretch>
              </a:blipFill>
            </p:spPr>
          </p:sp>
        </p:grpSp>
        <p:grpSp>
          <p:nvGrpSpPr>
            <p:cNvPr id="11" name="Group 11"/>
            <p:cNvGrpSpPr/>
            <p:nvPr/>
          </p:nvGrpSpPr>
          <p:grpSpPr>
            <a:xfrm>
              <a:off x="282967" y="329746"/>
              <a:ext cx="4986555" cy="4862115"/>
              <a:chOff x="0" y="0"/>
              <a:chExt cx="658254" cy="641827"/>
            </a:xfrm>
          </p:grpSpPr>
          <p:sp>
            <p:nvSpPr>
              <p:cNvPr id="12" name="Freeform 12"/>
              <p:cNvSpPr/>
              <p:nvPr/>
            </p:nvSpPr>
            <p:spPr>
              <a:xfrm>
                <a:off x="0" y="0"/>
                <a:ext cx="658254" cy="641827"/>
              </a:xfrm>
              <a:custGeom>
                <a:avLst/>
                <a:gdLst/>
                <a:ahLst/>
                <a:cxnLst/>
                <a:rect l="l" t="t" r="r" b="b"/>
                <a:pathLst>
                  <a:path w="658254" h="641827">
                    <a:moveTo>
                      <a:pt x="49063" y="0"/>
                    </a:moveTo>
                    <a:lnTo>
                      <a:pt x="609191" y="0"/>
                    </a:lnTo>
                    <a:cubicBezTo>
                      <a:pt x="622203" y="0"/>
                      <a:pt x="634683" y="5169"/>
                      <a:pt x="643884" y="14370"/>
                    </a:cubicBezTo>
                    <a:cubicBezTo>
                      <a:pt x="653085" y="23571"/>
                      <a:pt x="658254" y="36050"/>
                      <a:pt x="658254" y="49063"/>
                    </a:cubicBezTo>
                    <a:lnTo>
                      <a:pt x="658254" y="592764"/>
                    </a:lnTo>
                    <a:cubicBezTo>
                      <a:pt x="658254" y="605776"/>
                      <a:pt x="653085" y="618256"/>
                      <a:pt x="643884" y="627457"/>
                    </a:cubicBezTo>
                    <a:cubicBezTo>
                      <a:pt x="634683" y="636658"/>
                      <a:pt x="622203" y="641827"/>
                      <a:pt x="609191" y="641827"/>
                    </a:cubicBezTo>
                    <a:lnTo>
                      <a:pt x="49063" y="641827"/>
                    </a:lnTo>
                    <a:cubicBezTo>
                      <a:pt x="36050" y="641827"/>
                      <a:pt x="23571" y="636658"/>
                      <a:pt x="14370" y="627457"/>
                    </a:cubicBezTo>
                    <a:cubicBezTo>
                      <a:pt x="5169" y="618256"/>
                      <a:pt x="0" y="605776"/>
                      <a:pt x="0" y="592764"/>
                    </a:cubicBezTo>
                    <a:lnTo>
                      <a:pt x="0" y="49063"/>
                    </a:lnTo>
                    <a:cubicBezTo>
                      <a:pt x="0" y="36050"/>
                      <a:pt x="5169" y="23571"/>
                      <a:pt x="14370" y="14370"/>
                    </a:cubicBezTo>
                    <a:cubicBezTo>
                      <a:pt x="23571" y="5169"/>
                      <a:pt x="36050" y="0"/>
                      <a:pt x="49063" y="0"/>
                    </a:cubicBezTo>
                    <a:close/>
                  </a:path>
                </a:pathLst>
              </a:custGeom>
              <a:blipFill>
                <a:blip r:embed="rId8" cstate="email">
                  <a:extLst>
                    <a:ext uri="{28A0092B-C50C-407E-A947-70E740481C1C}">
                      <a14:useLocalDpi xmlns:a14="http://schemas.microsoft.com/office/drawing/2010/main"/>
                    </a:ext>
                  </a:extLst>
                </a:blip>
                <a:stretch>
                  <a:fillRect/>
                </a:stretch>
              </a:blipFill>
            </p:spPr>
          </p:sp>
        </p:grpSp>
        <p:grpSp>
          <p:nvGrpSpPr>
            <p:cNvPr id="13" name="Group 13"/>
            <p:cNvGrpSpPr/>
            <p:nvPr/>
          </p:nvGrpSpPr>
          <p:grpSpPr>
            <a:xfrm>
              <a:off x="15204143" y="220341"/>
              <a:ext cx="5035147" cy="4971521"/>
              <a:chOff x="0" y="0"/>
              <a:chExt cx="608043" cy="600359"/>
            </a:xfrm>
          </p:grpSpPr>
          <p:sp>
            <p:nvSpPr>
              <p:cNvPr id="14" name="Freeform 14"/>
              <p:cNvSpPr/>
              <p:nvPr/>
            </p:nvSpPr>
            <p:spPr>
              <a:xfrm>
                <a:off x="0" y="0"/>
                <a:ext cx="608043" cy="600359"/>
              </a:xfrm>
              <a:custGeom>
                <a:avLst/>
                <a:gdLst/>
                <a:ahLst/>
                <a:cxnLst/>
                <a:rect l="l" t="t" r="r" b="b"/>
                <a:pathLst>
                  <a:path w="608043" h="600359">
                    <a:moveTo>
                      <a:pt x="48589" y="0"/>
                    </a:moveTo>
                    <a:lnTo>
                      <a:pt x="559454" y="0"/>
                    </a:lnTo>
                    <a:cubicBezTo>
                      <a:pt x="586289" y="0"/>
                      <a:pt x="608043" y="21754"/>
                      <a:pt x="608043" y="48589"/>
                    </a:cubicBezTo>
                    <a:lnTo>
                      <a:pt x="608043" y="551770"/>
                    </a:lnTo>
                    <a:cubicBezTo>
                      <a:pt x="608043" y="578605"/>
                      <a:pt x="586289" y="600359"/>
                      <a:pt x="559454" y="600359"/>
                    </a:cubicBezTo>
                    <a:lnTo>
                      <a:pt x="48589" y="600359"/>
                    </a:lnTo>
                    <a:cubicBezTo>
                      <a:pt x="21754" y="600359"/>
                      <a:pt x="0" y="578605"/>
                      <a:pt x="0" y="551770"/>
                    </a:cubicBezTo>
                    <a:lnTo>
                      <a:pt x="0" y="48589"/>
                    </a:lnTo>
                    <a:cubicBezTo>
                      <a:pt x="0" y="21754"/>
                      <a:pt x="21754" y="0"/>
                      <a:pt x="48589" y="0"/>
                    </a:cubicBezTo>
                    <a:close/>
                  </a:path>
                </a:pathLst>
              </a:custGeom>
              <a:blipFill>
                <a:blip r:embed="rId9" cstate="email">
                  <a:extLst>
                    <a:ext uri="{28A0092B-C50C-407E-A947-70E740481C1C}">
                      <a14:useLocalDpi xmlns:a14="http://schemas.microsoft.com/office/drawing/2010/main"/>
                    </a:ext>
                  </a:extLst>
                </a:blip>
                <a:stretch>
                  <a:fillRect/>
                </a:stretch>
              </a:blipFill>
            </p:spPr>
          </p:sp>
        </p:grpSp>
      </p:grpSp>
      <p:sp>
        <p:nvSpPr>
          <p:cNvPr id="15" name="TextBox 15"/>
          <p:cNvSpPr txBox="1"/>
          <p:nvPr/>
        </p:nvSpPr>
        <p:spPr>
          <a:xfrm>
            <a:off x="2688137" y="7688435"/>
            <a:ext cx="13708822" cy="2084070"/>
          </a:xfrm>
          <a:prstGeom prst="rect">
            <a:avLst/>
          </a:prstGeom>
        </p:spPr>
        <p:txBody>
          <a:bodyPr lIns="0" tIns="0" rIns="0" bIns="0" rtlCol="0" anchor="t">
            <a:spAutoFit/>
          </a:bodyPr>
          <a:lstStyle/>
          <a:p>
            <a:pPr algn="ctr">
              <a:lnSpc>
                <a:spcPts val="5490"/>
              </a:lnSpc>
            </a:pPr>
            <a:r>
              <a:rPr lang="en-US" sz="4500">
                <a:solidFill>
                  <a:srgbClr val="000000"/>
                </a:solidFill>
                <a:latin typeface="DM Sans"/>
              </a:rPr>
              <a:t>The beef is sold to supermarkets, restaurants, schools, hospitals and other places. Some of Iowa’s beef is sold to other countries.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6776" y="3959728"/>
            <a:ext cx="5661714" cy="566171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sp>
        <p:nvSpPr>
          <p:cNvPr id="5" name="Freeform 5"/>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6" name="Group 6"/>
          <p:cNvGrpSpPr/>
          <p:nvPr/>
        </p:nvGrpSpPr>
        <p:grpSpPr>
          <a:xfrm>
            <a:off x="-911183" y="-435000"/>
            <a:ext cx="5951610" cy="595161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7941D"/>
            </a:solidFill>
          </p:spPr>
        </p:sp>
        <p:sp>
          <p:nvSpPr>
            <p:cNvPr id="8" name="TextBox 8"/>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grpSp>
        <p:nvGrpSpPr>
          <p:cNvPr id="9" name="Group 9"/>
          <p:cNvGrpSpPr/>
          <p:nvPr/>
        </p:nvGrpSpPr>
        <p:grpSpPr>
          <a:xfrm>
            <a:off x="13510774" y="-435000"/>
            <a:ext cx="5974916" cy="5974916"/>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A8A8"/>
            </a:solidFill>
          </p:spPr>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grpSp>
        <p:nvGrpSpPr>
          <p:cNvPr id="12" name="Group 12"/>
          <p:cNvGrpSpPr/>
          <p:nvPr/>
        </p:nvGrpSpPr>
        <p:grpSpPr>
          <a:xfrm>
            <a:off x="8351888" y="-435000"/>
            <a:ext cx="6265022" cy="5951610"/>
            <a:chOff x="0" y="0"/>
            <a:chExt cx="855602" cy="812800"/>
          </a:xfrm>
        </p:grpSpPr>
        <p:sp>
          <p:nvSpPr>
            <p:cNvPr id="13" name="Freeform 13"/>
            <p:cNvSpPr/>
            <p:nvPr/>
          </p:nvSpPr>
          <p:spPr>
            <a:xfrm>
              <a:off x="0" y="0"/>
              <a:ext cx="855602" cy="812800"/>
            </a:xfrm>
            <a:custGeom>
              <a:avLst/>
              <a:gdLst/>
              <a:ahLst/>
              <a:cxnLst/>
              <a:rect l="l" t="t" r="r" b="b"/>
              <a:pathLst>
                <a:path w="855602" h="812800">
                  <a:moveTo>
                    <a:pt x="427801" y="0"/>
                  </a:moveTo>
                  <a:cubicBezTo>
                    <a:pt x="191533" y="0"/>
                    <a:pt x="0" y="181951"/>
                    <a:pt x="0" y="406400"/>
                  </a:cubicBezTo>
                  <a:cubicBezTo>
                    <a:pt x="0" y="630849"/>
                    <a:pt x="191533" y="812800"/>
                    <a:pt x="427801" y="812800"/>
                  </a:cubicBezTo>
                  <a:cubicBezTo>
                    <a:pt x="664069" y="812800"/>
                    <a:pt x="855602" y="630849"/>
                    <a:pt x="855602" y="406400"/>
                  </a:cubicBezTo>
                  <a:cubicBezTo>
                    <a:pt x="855602" y="181951"/>
                    <a:pt x="664069" y="0"/>
                    <a:pt x="427801" y="0"/>
                  </a:cubicBezTo>
                  <a:close/>
                </a:path>
              </a:pathLst>
            </a:custGeom>
            <a:solidFill>
              <a:srgbClr val="F7941D"/>
            </a:solidFill>
          </p:spPr>
        </p:sp>
        <p:sp>
          <p:nvSpPr>
            <p:cNvPr id="14" name="TextBox 14"/>
            <p:cNvSpPr txBox="1"/>
            <p:nvPr/>
          </p:nvSpPr>
          <p:spPr>
            <a:xfrm>
              <a:off x="80213" y="19050"/>
              <a:ext cx="695177" cy="717550"/>
            </a:xfrm>
            <a:prstGeom prst="rect">
              <a:avLst/>
            </a:prstGeom>
          </p:spPr>
          <p:txBody>
            <a:bodyPr lIns="50800" tIns="50800" rIns="50800" bIns="50800" rtlCol="0" anchor="ctr"/>
            <a:lstStyle/>
            <a:p>
              <a:pPr algn="ctr">
                <a:lnSpc>
                  <a:spcPts val="3055"/>
                </a:lnSpc>
              </a:pPr>
              <a:endParaRPr/>
            </a:p>
          </p:txBody>
        </p:sp>
      </p:grpSp>
      <p:grpSp>
        <p:nvGrpSpPr>
          <p:cNvPr id="15" name="Group 15"/>
          <p:cNvGrpSpPr/>
          <p:nvPr/>
        </p:nvGrpSpPr>
        <p:grpSpPr>
          <a:xfrm>
            <a:off x="4849143" y="848643"/>
            <a:ext cx="5837907" cy="583790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grpSp>
        <p:nvGrpSpPr>
          <p:cNvPr id="18" name="Group 18"/>
          <p:cNvGrpSpPr/>
          <p:nvPr/>
        </p:nvGrpSpPr>
        <p:grpSpPr>
          <a:xfrm>
            <a:off x="1925058" y="3410129"/>
            <a:ext cx="5848171" cy="5848171"/>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A8A8"/>
            </a:solidFill>
          </p:spPr>
        </p:sp>
        <p:sp>
          <p:nvSpPr>
            <p:cNvPr id="20" name="TextBox 20"/>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grpSp>
        <p:nvGrpSpPr>
          <p:cNvPr id="21" name="Group 21"/>
          <p:cNvGrpSpPr/>
          <p:nvPr/>
        </p:nvGrpSpPr>
        <p:grpSpPr>
          <a:xfrm>
            <a:off x="246435" y="457162"/>
            <a:ext cx="3804159" cy="3981667"/>
            <a:chOff x="0" y="0"/>
            <a:chExt cx="812800" cy="850727"/>
          </a:xfrm>
        </p:grpSpPr>
        <p:sp>
          <p:nvSpPr>
            <p:cNvPr id="22" name="Freeform 22"/>
            <p:cNvSpPr/>
            <p:nvPr/>
          </p:nvSpPr>
          <p:spPr>
            <a:xfrm>
              <a:off x="0" y="0"/>
              <a:ext cx="812800" cy="850727"/>
            </a:xfrm>
            <a:custGeom>
              <a:avLst/>
              <a:gdLst/>
              <a:ahLst/>
              <a:cxnLst/>
              <a:rect l="l" t="t" r="r" b="b"/>
              <a:pathLst>
                <a:path w="812800" h="850727">
                  <a:moveTo>
                    <a:pt x="0" y="0"/>
                  </a:moveTo>
                  <a:lnTo>
                    <a:pt x="812800" y="0"/>
                  </a:lnTo>
                  <a:lnTo>
                    <a:pt x="812800" y="850727"/>
                  </a:lnTo>
                  <a:lnTo>
                    <a:pt x="0" y="850727"/>
                  </a:lnTo>
                  <a:close/>
                </a:path>
              </a:pathLst>
            </a:custGeom>
            <a:blipFill>
              <a:blip r:embed="rId4" cstate="email">
                <a:extLst>
                  <a:ext uri="{28A0092B-C50C-407E-A947-70E740481C1C}">
                    <a14:useLocalDpi xmlns:a14="http://schemas.microsoft.com/office/drawing/2010/main"/>
                  </a:ext>
                </a:extLst>
              </a:blip>
              <a:stretch>
                <a:fillRect/>
              </a:stretch>
            </a:blipFill>
          </p:spPr>
        </p:sp>
      </p:grpSp>
      <p:grpSp>
        <p:nvGrpSpPr>
          <p:cNvPr id="23" name="Group 23"/>
          <p:cNvGrpSpPr/>
          <p:nvPr/>
        </p:nvGrpSpPr>
        <p:grpSpPr>
          <a:xfrm>
            <a:off x="4274848" y="228461"/>
            <a:ext cx="4717481" cy="4616577"/>
            <a:chOff x="0" y="0"/>
            <a:chExt cx="977122" cy="956221"/>
          </a:xfrm>
        </p:grpSpPr>
        <p:sp>
          <p:nvSpPr>
            <p:cNvPr id="24" name="Freeform 24"/>
            <p:cNvSpPr/>
            <p:nvPr/>
          </p:nvSpPr>
          <p:spPr>
            <a:xfrm>
              <a:off x="0" y="0"/>
              <a:ext cx="977122" cy="956221"/>
            </a:xfrm>
            <a:custGeom>
              <a:avLst/>
              <a:gdLst/>
              <a:ahLst/>
              <a:cxnLst/>
              <a:rect l="l" t="t" r="r" b="b"/>
              <a:pathLst>
                <a:path w="977122" h="956221">
                  <a:moveTo>
                    <a:pt x="37746" y="0"/>
                  </a:moveTo>
                  <a:lnTo>
                    <a:pt x="939376" y="0"/>
                  </a:lnTo>
                  <a:cubicBezTo>
                    <a:pt x="960222" y="0"/>
                    <a:pt x="977122" y="16899"/>
                    <a:pt x="977122" y="37746"/>
                  </a:cubicBezTo>
                  <a:lnTo>
                    <a:pt x="977122" y="918476"/>
                  </a:lnTo>
                  <a:cubicBezTo>
                    <a:pt x="977122" y="928487"/>
                    <a:pt x="973145" y="938087"/>
                    <a:pt x="966066" y="945166"/>
                  </a:cubicBezTo>
                  <a:cubicBezTo>
                    <a:pt x="958987" y="952245"/>
                    <a:pt x="949387" y="956221"/>
                    <a:pt x="939376" y="956221"/>
                  </a:cubicBezTo>
                  <a:lnTo>
                    <a:pt x="37746" y="956221"/>
                  </a:lnTo>
                  <a:cubicBezTo>
                    <a:pt x="27735" y="956221"/>
                    <a:pt x="18134" y="952245"/>
                    <a:pt x="11055" y="945166"/>
                  </a:cubicBezTo>
                  <a:cubicBezTo>
                    <a:pt x="3977" y="938087"/>
                    <a:pt x="0" y="928487"/>
                    <a:pt x="0" y="918476"/>
                  </a:cubicBezTo>
                  <a:lnTo>
                    <a:pt x="0" y="37746"/>
                  </a:lnTo>
                  <a:cubicBezTo>
                    <a:pt x="0" y="27735"/>
                    <a:pt x="3977" y="18134"/>
                    <a:pt x="11055" y="11055"/>
                  </a:cubicBezTo>
                  <a:cubicBezTo>
                    <a:pt x="18134" y="3977"/>
                    <a:pt x="27735" y="0"/>
                    <a:pt x="37746" y="0"/>
                  </a:cubicBezTo>
                  <a:close/>
                </a:path>
              </a:pathLst>
            </a:custGeom>
            <a:blipFill>
              <a:blip r:embed="rId5" cstate="email">
                <a:extLst>
                  <a:ext uri="{28A0092B-C50C-407E-A947-70E740481C1C}">
                    <a14:useLocalDpi xmlns:a14="http://schemas.microsoft.com/office/drawing/2010/main"/>
                  </a:ext>
                </a:extLst>
              </a:blip>
              <a:stretch>
                <a:fillRect/>
              </a:stretch>
            </a:blipFill>
          </p:spPr>
        </p:sp>
      </p:grpSp>
      <p:grpSp>
        <p:nvGrpSpPr>
          <p:cNvPr id="25" name="Group 25"/>
          <p:cNvGrpSpPr/>
          <p:nvPr/>
        </p:nvGrpSpPr>
        <p:grpSpPr>
          <a:xfrm>
            <a:off x="9220928" y="457162"/>
            <a:ext cx="3851695" cy="4387876"/>
            <a:chOff x="0" y="0"/>
            <a:chExt cx="822957" cy="937517"/>
          </a:xfrm>
        </p:grpSpPr>
        <p:sp>
          <p:nvSpPr>
            <p:cNvPr id="26" name="Freeform 26"/>
            <p:cNvSpPr/>
            <p:nvPr/>
          </p:nvSpPr>
          <p:spPr>
            <a:xfrm>
              <a:off x="0" y="0"/>
              <a:ext cx="822957" cy="937517"/>
            </a:xfrm>
            <a:custGeom>
              <a:avLst/>
              <a:gdLst/>
              <a:ahLst/>
              <a:cxnLst/>
              <a:rect l="l" t="t" r="r" b="b"/>
              <a:pathLst>
                <a:path w="822957" h="937517">
                  <a:moveTo>
                    <a:pt x="0" y="0"/>
                  </a:moveTo>
                  <a:lnTo>
                    <a:pt x="822957" y="0"/>
                  </a:lnTo>
                  <a:lnTo>
                    <a:pt x="822957" y="937517"/>
                  </a:lnTo>
                  <a:lnTo>
                    <a:pt x="0" y="937517"/>
                  </a:lnTo>
                  <a:close/>
                </a:path>
              </a:pathLst>
            </a:custGeom>
            <a:blipFill>
              <a:blip r:embed="rId6" cstate="email">
                <a:extLst>
                  <a:ext uri="{28A0092B-C50C-407E-A947-70E740481C1C}">
                    <a14:useLocalDpi xmlns:a14="http://schemas.microsoft.com/office/drawing/2010/main"/>
                  </a:ext>
                </a:extLst>
              </a:blip>
              <a:stretch>
                <a:fillRect/>
              </a:stretch>
            </a:blipFill>
          </p:spPr>
        </p:sp>
      </p:grpSp>
      <p:grpSp>
        <p:nvGrpSpPr>
          <p:cNvPr id="27" name="Group 27"/>
          <p:cNvGrpSpPr/>
          <p:nvPr/>
        </p:nvGrpSpPr>
        <p:grpSpPr>
          <a:xfrm>
            <a:off x="13301224" y="235563"/>
            <a:ext cx="4638019" cy="4466432"/>
            <a:chOff x="0" y="0"/>
            <a:chExt cx="844025" cy="812800"/>
          </a:xfrm>
        </p:grpSpPr>
        <p:sp>
          <p:nvSpPr>
            <p:cNvPr id="28" name="Freeform 28"/>
            <p:cNvSpPr/>
            <p:nvPr/>
          </p:nvSpPr>
          <p:spPr>
            <a:xfrm>
              <a:off x="0" y="0"/>
              <a:ext cx="844025" cy="812800"/>
            </a:xfrm>
            <a:custGeom>
              <a:avLst/>
              <a:gdLst/>
              <a:ahLst/>
              <a:cxnLst/>
              <a:rect l="l" t="t" r="r" b="b"/>
              <a:pathLst>
                <a:path w="844025" h="812800">
                  <a:moveTo>
                    <a:pt x="38392" y="0"/>
                  </a:moveTo>
                  <a:lnTo>
                    <a:pt x="805633" y="0"/>
                  </a:lnTo>
                  <a:cubicBezTo>
                    <a:pt x="826837" y="0"/>
                    <a:pt x="844025" y="17189"/>
                    <a:pt x="844025" y="38392"/>
                  </a:cubicBezTo>
                  <a:lnTo>
                    <a:pt x="844025" y="774408"/>
                  </a:lnTo>
                  <a:cubicBezTo>
                    <a:pt x="844025" y="795611"/>
                    <a:pt x="826837" y="812800"/>
                    <a:pt x="805633" y="812800"/>
                  </a:cubicBezTo>
                  <a:lnTo>
                    <a:pt x="38392" y="812800"/>
                  </a:lnTo>
                  <a:cubicBezTo>
                    <a:pt x="17189" y="812800"/>
                    <a:pt x="0" y="795611"/>
                    <a:pt x="0" y="774408"/>
                  </a:cubicBezTo>
                  <a:lnTo>
                    <a:pt x="0" y="38392"/>
                  </a:lnTo>
                  <a:cubicBezTo>
                    <a:pt x="0" y="17189"/>
                    <a:pt x="17189" y="0"/>
                    <a:pt x="38392" y="0"/>
                  </a:cubicBezTo>
                  <a:close/>
                </a:path>
              </a:pathLst>
            </a:custGeom>
            <a:blipFill>
              <a:blip r:embed="rId7" cstate="email">
                <a:extLst>
                  <a:ext uri="{28A0092B-C50C-407E-A947-70E740481C1C}">
                    <a14:useLocalDpi xmlns:a14="http://schemas.microsoft.com/office/drawing/2010/main"/>
                  </a:ext>
                </a:extLst>
              </a:blip>
              <a:stretch>
                <a:fillRect/>
              </a:stretch>
            </a:blipFill>
          </p:spPr>
        </p:sp>
      </p:grpSp>
      <p:grpSp>
        <p:nvGrpSpPr>
          <p:cNvPr id="29" name="Group 29"/>
          <p:cNvGrpSpPr/>
          <p:nvPr/>
        </p:nvGrpSpPr>
        <p:grpSpPr>
          <a:xfrm>
            <a:off x="160710" y="4639748"/>
            <a:ext cx="4028412" cy="4231175"/>
            <a:chOff x="0" y="0"/>
            <a:chExt cx="812800" cy="853711"/>
          </a:xfrm>
        </p:grpSpPr>
        <p:sp>
          <p:nvSpPr>
            <p:cNvPr id="30" name="Freeform 30"/>
            <p:cNvSpPr/>
            <p:nvPr/>
          </p:nvSpPr>
          <p:spPr>
            <a:xfrm>
              <a:off x="0" y="0"/>
              <a:ext cx="812800" cy="853711"/>
            </a:xfrm>
            <a:custGeom>
              <a:avLst/>
              <a:gdLst/>
              <a:ahLst/>
              <a:cxnLst/>
              <a:rect l="l" t="t" r="r" b="b"/>
              <a:pathLst>
                <a:path w="812800" h="853711">
                  <a:moveTo>
                    <a:pt x="44202" y="0"/>
                  </a:moveTo>
                  <a:lnTo>
                    <a:pt x="768598" y="0"/>
                  </a:lnTo>
                  <a:cubicBezTo>
                    <a:pt x="780321" y="0"/>
                    <a:pt x="791564" y="4657"/>
                    <a:pt x="799854" y="12946"/>
                  </a:cubicBezTo>
                  <a:cubicBezTo>
                    <a:pt x="808143" y="21236"/>
                    <a:pt x="812800" y="32479"/>
                    <a:pt x="812800" y="44202"/>
                  </a:cubicBezTo>
                  <a:lnTo>
                    <a:pt x="812800" y="809509"/>
                  </a:lnTo>
                  <a:cubicBezTo>
                    <a:pt x="812800" y="821232"/>
                    <a:pt x="808143" y="832475"/>
                    <a:pt x="799854" y="840764"/>
                  </a:cubicBezTo>
                  <a:cubicBezTo>
                    <a:pt x="791564" y="849054"/>
                    <a:pt x="780321" y="853711"/>
                    <a:pt x="768598" y="853711"/>
                  </a:cubicBezTo>
                  <a:lnTo>
                    <a:pt x="44202" y="853711"/>
                  </a:lnTo>
                  <a:cubicBezTo>
                    <a:pt x="32479" y="853711"/>
                    <a:pt x="21236" y="849054"/>
                    <a:pt x="12946" y="840764"/>
                  </a:cubicBezTo>
                  <a:cubicBezTo>
                    <a:pt x="4657" y="832475"/>
                    <a:pt x="0" y="821232"/>
                    <a:pt x="0" y="809509"/>
                  </a:cubicBezTo>
                  <a:lnTo>
                    <a:pt x="0" y="44202"/>
                  </a:lnTo>
                  <a:cubicBezTo>
                    <a:pt x="0" y="32479"/>
                    <a:pt x="4657" y="21236"/>
                    <a:pt x="12946" y="12946"/>
                  </a:cubicBezTo>
                  <a:cubicBezTo>
                    <a:pt x="21236" y="4657"/>
                    <a:pt x="32479" y="0"/>
                    <a:pt x="44202" y="0"/>
                  </a:cubicBezTo>
                  <a:close/>
                </a:path>
              </a:pathLst>
            </a:custGeom>
            <a:blipFill>
              <a:blip r:embed="rId8" cstate="email">
                <a:extLst>
                  <a:ext uri="{28A0092B-C50C-407E-A947-70E740481C1C}">
                    <a14:useLocalDpi xmlns:a14="http://schemas.microsoft.com/office/drawing/2010/main"/>
                  </a:ext>
                </a:extLst>
              </a:blip>
              <a:stretch>
                <a:fillRect/>
              </a:stretch>
            </a:blipFill>
          </p:spPr>
        </p:sp>
      </p:grpSp>
      <p:grpSp>
        <p:nvGrpSpPr>
          <p:cNvPr id="31" name="Group 31"/>
          <p:cNvGrpSpPr/>
          <p:nvPr/>
        </p:nvGrpSpPr>
        <p:grpSpPr>
          <a:xfrm>
            <a:off x="4485285" y="5039321"/>
            <a:ext cx="4274804" cy="4582121"/>
            <a:chOff x="0" y="0"/>
            <a:chExt cx="1006510" cy="1078868"/>
          </a:xfrm>
        </p:grpSpPr>
        <p:sp>
          <p:nvSpPr>
            <p:cNvPr id="32" name="Freeform 32"/>
            <p:cNvSpPr/>
            <p:nvPr/>
          </p:nvSpPr>
          <p:spPr>
            <a:xfrm>
              <a:off x="0" y="0"/>
              <a:ext cx="1006510" cy="1078868"/>
            </a:xfrm>
            <a:custGeom>
              <a:avLst/>
              <a:gdLst/>
              <a:ahLst/>
              <a:cxnLst/>
              <a:rect l="l" t="t" r="r" b="b"/>
              <a:pathLst>
                <a:path w="1006510" h="1078868">
                  <a:moveTo>
                    <a:pt x="41654" y="0"/>
                  </a:moveTo>
                  <a:lnTo>
                    <a:pt x="964856" y="0"/>
                  </a:lnTo>
                  <a:cubicBezTo>
                    <a:pt x="987861" y="0"/>
                    <a:pt x="1006510" y="18649"/>
                    <a:pt x="1006510" y="41654"/>
                  </a:cubicBezTo>
                  <a:lnTo>
                    <a:pt x="1006510" y="1037214"/>
                  </a:lnTo>
                  <a:cubicBezTo>
                    <a:pt x="1006510" y="1060219"/>
                    <a:pt x="987861" y="1078868"/>
                    <a:pt x="964856" y="1078868"/>
                  </a:cubicBezTo>
                  <a:lnTo>
                    <a:pt x="41654" y="1078868"/>
                  </a:lnTo>
                  <a:cubicBezTo>
                    <a:pt x="18649" y="1078868"/>
                    <a:pt x="0" y="1060219"/>
                    <a:pt x="0" y="1037214"/>
                  </a:cubicBezTo>
                  <a:lnTo>
                    <a:pt x="0" y="41654"/>
                  </a:lnTo>
                  <a:cubicBezTo>
                    <a:pt x="0" y="18649"/>
                    <a:pt x="18649" y="0"/>
                    <a:pt x="41654" y="0"/>
                  </a:cubicBezTo>
                  <a:close/>
                </a:path>
              </a:pathLst>
            </a:custGeom>
            <a:blipFill>
              <a:blip r:embed="rId9" cstate="email">
                <a:extLst>
                  <a:ext uri="{28A0092B-C50C-407E-A947-70E740481C1C}">
                    <a14:useLocalDpi xmlns:a14="http://schemas.microsoft.com/office/drawing/2010/main"/>
                  </a:ext>
                </a:extLst>
              </a:blip>
              <a:stretch>
                <a:fillRect/>
              </a:stretch>
            </a:blipFill>
          </p:spPr>
        </p:sp>
      </p:grpSp>
      <p:sp>
        <p:nvSpPr>
          <p:cNvPr id="33" name="TextBox 33"/>
          <p:cNvSpPr txBox="1"/>
          <p:nvPr/>
        </p:nvSpPr>
        <p:spPr>
          <a:xfrm>
            <a:off x="9523546" y="5867880"/>
            <a:ext cx="7974454" cy="3956685"/>
          </a:xfrm>
          <a:prstGeom prst="rect">
            <a:avLst/>
          </a:prstGeom>
        </p:spPr>
        <p:txBody>
          <a:bodyPr lIns="0" tIns="0" rIns="0" bIns="0" rtlCol="0" anchor="t">
            <a:spAutoFit/>
          </a:bodyPr>
          <a:lstStyle/>
          <a:p>
            <a:pPr algn="ctr">
              <a:lnSpc>
                <a:spcPts val="5220"/>
              </a:lnSpc>
            </a:pPr>
            <a:r>
              <a:rPr lang="en-US" sz="4500">
                <a:solidFill>
                  <a:srgbClr val="000000"/>
                </a:solidFill>
                <a:latin typeface="DM Sans"/>
              </a:rPr>
              <a:t>Many of our favorite foods are made with beef. Cattle give us roast beef, hamburger pizza, sloppy joes, steak, tacos, meatballs for spaghetti, and many more foods!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3237" y="1514782"/>
            <a:ext cx="8690763" cy="6437549"/>
          </a:xfrm>
          <a:custGeom>
            <a:avLst/>
            <a:gdLst/>
            <a:ahLst/>
            <a:cxnLst/>
            <a:rect l="l" t="t" r="r" b="b"/>
            <a:pathLst>
              <a:path w="8690763" h="6437549">
                <a:moveTo>
                  <a:pt x="0" y="0"/>
                </a:moveTo>
                <a:lnTo>
                  <a:pt x="8690763" y="0"/>
                </a:lnTo>
                <a:lnTo>
                  <a:pt x="8690763" y="6437549"/>
                </a:lnTo>
                <a:lnTo>
                  <a:pt x="0" y="643754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rot="-5400000">
            <a:off x="-94605" y="971932"/>
            <a:ext cx="5178016" cy="5252924"/>
          </a:xfrm>
          <a:custGeom>
            <a:avLst/>
            <a:gdLst/>
            <a:ahLst/>
            <a:cxnLst/>
            <a:rect l="l" t="t" r="r" b="b"/>
            <a:pathLst>
              <a:path w="5178016" h="5252924">
                <a:moveTo>
                  <a:pt x="0" y="0"/>
                </a:moveTo>
                <a:lnTo>
                  <a:pt x="5178016" y="0"/>
                </a:lnTo>
                <a:lnTo>
                  <a:pt x="5178016" y="5252924"/>
                </a:lnTo>
                <a:lnTo>
                  <a:pt x="0" y="5252924"/>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5" name="Freeform 5"/>
          <p:cNvSpPr/>
          <p:nvPr/>
        </p:nvSpPr>
        <p:spPr>
          <a:xfrm rot="5400000">
            <a:off x="7642312" y="6450643"/>
            <a:ext cx="2613698" cy="389679"/>
          </a:xfrm>
          <a:custGeom>
            <a:avLst/>
            <a:gdLst/>
            <a:ahLst/>
            <a:cxnLst/>
            <a:rect l="l" t="t" r="r" b="b"/>
            <a:pathLst>
              <a:path w="2613698" h="389679">
                <a:moveTo>
                  <a:pt x="0" y="0"/>
                </a:moveTo>
                <a:lnTo>
                  <a:pt x="2613698" y="0"/>
                </a:lnTo>
                <a:lnTo>
                  <a:pt x="2613698" y="389678"/>
                </a:lnTo>
                <a:lnTo>
                  <a:pt x="0" y="389678"/>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6" name="TextBox 6"/>
          <p:cNvSpPr txBox="1"/>
          <p:nvPr/>
        </p:nvSpPr>
        <p:spPr>
          <a:xfrm>
            <a:off x="9539251" y="1495732"/>
            <a:ext cx="8493234" cy="47720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    Besides tasting good, beef is a healthy food from the meat group of the food guide pyramid.  Beef gives us protein, vitamins and minerals to help grow strong and have energy. </a:t>
            </a:r>
          </a:p>
        </p:txBody>
      </p:sp>
      <p:sp>
        <p:nvSpPr>
          <p:cNvPr id="7" name="Freeform 7"/>
          <p:cNvSpPr/>
          <p:nvPr/>
        </p:nvSpPr>
        <p:spPr>
          <a:xfrm>
            <a:off x="5997499" y="7562653"/>
            <a:ext cx="2613698" cy="389679"/>
          </a:xfrm>
          <a:custGeom>
            <a:avLst/>
            <a:gdLst/>
            <a:ahLst/>
            <a:cxnLst/>
            <a:rect l="l" t="t" r="r" b="b"/>
            <a:pathLst>
              <a:path w="2613698" h="389679">
                <a:moveTo>
                  <a:pt x="0" y="0"/>
                </a:moveTo>
                <a:lnTo>
                  <a:pt x="2613698" y="0"/>
                </a:lnTo>
                <a:lnTo>
                  <a:pt x="2613698" y="389678"/>
                </a:lnTo>
                <a:lnTo>
                  <a:pt x="0" y="389678"/>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8" name="TextBox 8"/>
          <p:cNvSpPr txBox="1"/>
          <p:nvPr/>
        </p:nvSpPr>
        <p:spPr>
          <a:xfrm>
            <a:off x="7304348" y="6678244"/>
            <a:ext cx="11373277" cy="721995"/>
          </a:xfrm>
          <a:prstGeom prst="rect">
            <a:avLst/>
          </a:prstGeom>
        </p:spPr>
        <p:txBody>
          <a:bodyPr lIns="0" tIns="0" rIns="0" bIns="0" rtlCol="0" anchor="t">
            <a:spAutoFit/>
          </a:bodyPr>
          <a:lstStyle/>
          <a:p>
            <a:pPr algn="ctr">
              <a:lnSpc>
                <a:spcPts val="5880"/>
              </a:lnSpc>
            </a:pPr>
            <a:r>
              <a:rPr lang="en-US" sz="4200" spc="218">
                <a:solidFill>
                  <a:srgbClr val="000000"/>
                </a:solidFill>
                <a:latin typeface="Kapsalon"/>
              </a:rPr>
              <a:t>     We say beef gives you </a:t>
            </a:r>
            <a:r>
              <a:rPr lang="en-US" sz="4200" spc="218">
                <a:solidFill>
                  <a:srgbClr val="00A8A8"/>
                </a:solidFill>
                <a:latin typeface="Kapsalon"/>
              </a:rPr>
              <a:t>ZIP!</a:t>
            </a:r>
          </a:p>
        </p:txBody>
      </p:sp>
      <p:grpSp>
        <p:nvGrpSpPr>
          <p:cNvPr id="9" name="Group 9"/>
          <p:cNvGrpSpPr/>
          <p:nvPr/>
        </p:nvGrpSpPr>
        <p:grpSpPr>
          <a:xfrm>
            <a:off x="3766852" y="8331742"/>
            <a:ext cx="12130804" cy="1470677"/>
            <a:chOff x="0" y="0"/>
            <a:chExt cx="16174405" cy="1960903"/>
          </a:xfrm>
        </p:grpSpPr>
        <p:sp>
          <p:nvSpPr>
            <p:cNvPr id="10" name="TextBox 10"/>
            <p:cNvSpPr txBox="1"/>
            <p:nvPr/>
          </p:nvSpPr>
          <p:spPr>
            <a:xfrm>
              <a:off x="393700" y="644518"/>
              <a:ext cx="15780705" cy="1085004"/>
            </a:xfrm>
            <a:prstGeom prst="rect">
              <a:avLst/>
            </a:prstGeom>
          </p:spPr>
          <p:txBody>
            <a:bodyPr lIns="0" tIns="0" rIns="0" bIns="0" rtlCol="0" anchor="t">
              <a:spAutoFit/>
            </a:bodyPr>
            <a:lstStyle/>
            <a:p>
              <a:pPr algn="ctr">
                <a:lnSpc>
                  <a:spcPts val="6859"/>
                </a:lnSpc>
              </a:pPr>
              <a:r>
                <a:rPr lang="en-US" sz="4899" spc="328">
                  <a:solidFill>
                    <a:srgbClr val="000000"/>
                  </a:solidFill>
                  <a:latin typeface="Shadows Into Light Two"/>
                </a:rPr>
                <a:t>inc + ron +  rotein and   -Vitamins</a:t>
              </a:r>
            </a:p>
          </p:txBody>
        </p:sp>
        <p:sp>
          <p:nvSpPr>
            <p:cNvPr id="11" name="TextBox 11"/>
            <p:cNvSpPr txBox="1"/>
            <p:nvPr/>
          </p:nvSpPr>
          <p:spPr>
            <a:xfrm>
              <a:off x="0" y="-187325"/>
              <a:ext cx="1640250" cy="2148228"/>
            </a:xfrm>
            <a:prstGeom prst="rect">
              <a:avLst/>
            </a:prstGeom>
          </p:spPr>
          <p:txBody>
            <a:bodyPr lIns="0" tIns="0" rIns="0" bIns="0" rtlCol="0" anchor="t">
              <a:spAutoFit/>
            </a:bodyPr>
            <a:lstStyle/>
            <a:p>
              <a:pPr algn="ctr">
                <a:lnSpc>
                  <a:spcPts val="13439"/>
                </a:lnSpc>
              </a:pPr>
              <a:r>
                <a:rPr lang="en-US" sz="9599">
                  <a:solidFill>
                    <a:srgbClr val="00A8A8"/>
                  </a:solidFill>
                  <a:latin typeface="Kapsalon"/>
                </a:rPr>
                <a:t>Z</a:t>
              </a:r>
            </a:p>
          </p:txBody>
        </p:sp>
        <p:sp>
          <p:nvSpPr>
            <p:cNvPr id="12" name="TextBox 12"/>
            <p:cNvSpPr txBox="1"/>
            <p:nvPr/>
          </p:nvSpPr>
          <p:spPr>
            <a:xfrm>
              <a:off x="2671821" y="-200025"/>
              <a:ext cx="1640250" cy="2148228"/>
            </a:xfrm>
            <a:prstGeom prst="rect">
              <a:avLst/>
            </a:prstGeom>
          </p:spPr>
          <p:txBody>
            <a:bodyPr lIns="0" tIns="0" rIns="0" bIns="0" rtlCol="0" anchor="t">
              <a:spAutoFit/>
            </a:bodyPr>
            <a:lstStyle/>
            <a:p>
              <a:pPr algn="ctr">
                <a:lnSpc>
                  <a:spcPts val="13439"/>
                </a:lnSpc>
              </a:pPr>
              <a:r>
                <a:rPr lang="en-US" sz="9599">
                  <a:solidFill>
                    <a:srgbClr val="00A8A8"/>
                  </a:solidFill>
                  <a:latin typeface="Kapsalon"/>
                </a:rPr>
                <a:t>I</a:t>
              </a:r>
            </a:p>
          </p:txBody>
        </p:sp>
        <p:sp>
          <p:nvSpPr>
            <p:cNvPr id="13" name="TextBox 13"/>
            <p:cNvSpPr txBox="1"/>
            <p:nvPr/>
          </p:nvSpPr>
          <p:spPr>
            <a:xfrm>
              <a:off x="5639001" y="-200025"/>
              <a:ext cx="1640250" cy="2148228"/>
            </a:xfrm>
            <a:prstGeom prst="rect">
              <a:avLst/>
            </a:prstGeom>
          </p:spPr>
          <p:txBody>
            <a:bodyPr lIns="0" tIns="0" rIns="0" bIns="0" rtlCol="0" anchor="t">
              <a:spAutoFit/>
            </a:bodyPr>
            <a:lstStyle/>
            <a:p>
              <a:pPr algn="ctr">
                <a:lnSpc>
                  <a:spcPts val="13439"/>
                </a:lnSpc>
              </a:pPr>
              <a:r>
                <a:rPr lang="en-US" sz="9599">
                  <a:solidFill>
                    <a:srgbClr val="00A8A8"/>
                  </a:solidFill>
                  <a:latin typeface="Kapsalon"/>
                </a:rPr>
                <a:t>P</a:t>
              </a:r>
            </a:p>
          </p:txBody>
        </p:sp>
        <p:sp>
          <p:nvSpPr>
            <p:cNvPr id="14" name="TextBox 14"/>
            <p:cNvSpPr txBox="1"/>
            <p:nvPr/>
          </p:nvSpPr>
          <p:spPr>
            <a:xfrm>
              <a:off x="10943650" y="-187325"/>
              <a:ext cx="1640250" cy="2148228"/>
            </a:xfrm>
            <a:prstGeom prst="rect">
              <a:avLst/>
            </a:prstGeom>
          </p:spPr>
          <p:txBody>
            <a:bodyPr lIns="0" tIns="0" rIns="0" bIns="0" rtlCol="0" anchor="t">
              <a:spAutoFit/>
            </a:bodyPr>
            <a:lstStyle/>
            <a:p>
              <a:pPr algn="ctr">
                <a:lnSpc>
                  <a:spcPts val="13439"/>
                </a:lnSpc>
              </a:pPr>
              <a:r>
                <a:rPr lang="en-US" sz="9599">
                  <a:solidFill>
                    <a:srgbClr val="00A8A8"/>
                  </a:solidFill>
                  <a:latin typeface="Kapsalon"/>
                </a:rPr>
                <a:t>B </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TextBox 3"/>
          <p:cNvSpPr txBox="1"/>
          <p:nvPr/>
        </p:nvSpPr>
        <p:spPr>
          <a:xfrm rot="82313">
            <a:off x="1689796" y="1353990"/>
            <a:ext cx="15170007" cy="4308012"/>
          </a:xfrm>
          <a:prstGeom prst="rect">
            <a:avLst/>
          </a:prstGeom>
        </p:spPr>
        <p:txBody>
          <a:bodyPr lIns="0" tIns="0" rIns="0" bIns="0" rtlCol="0" anchor="t">
            <a:spAutoFit/>
          </a:bodyPr>
          <a:lstStyle/>
          <a:p>
            <a:pPr algn="ctr">
              <a:lnSpc>
                <a:spcPts val="27016"/>
              </a:lnSpc>
            </a:pPr>
            <a:r>
              <a:rPr lang="en-US" sz="19297" spc="1717">
                <a:solidFill>
                  <a:srgbClr val="F7941D"/>
                </a:solidFill>
                <a:latin typeface="Kapsalon"/>
              </a:rPr>
              <a:t>But Wait!!</a:t>
            </a:r>
          </a:p>
        </p:txBody>
      </p:sp>
      <p:sp>
        <p:nvSpPr>
          <p:cNvPr id="4" name="TextBox 4"/>
          <p:cNvSpPr txBox="1"/>
          <p:nvPr/>
        </p:nvSpPr>
        <p:spPr>
          <a:xfrm>
            <a:off x="3192363" y="5276850"/>
            <a:ext cx="12169973" cy="1775459"/>
          </a:xfrm>
          <a:prstGeom prst="rect">
            <a:avLst/>
          </a:prstGeom>
        </p:spPr>
        <p:txBody>
          <a:bodyPr lIns="0" tIns="0" rIns="0" bIns="0" rtlCol="0" anchor="t">
            <a:spAutoFit/>
          </a:bodyPr>
          <a:lstStyle/>
          <a:p>
            <a:pPr algn="ctr">
              <a:lnSpc>
                <a:spcPts val="6929"/>
              </a:lnSpc>
            </a:pPr>
            <a:r>
              <a:rPr lang="en-US" sz="6299">
                <a:solidFill>
                  <a:srgbClr val="000000"/>
                </a:solidFill>
                <a:latin typeface="DM Sans"/>
              </a:rPr>
              <a:t>What </a:t>
            </a:r>
            <a:r>
              <a:rPr lang="en-US" sz="6299">
                <a:solidFill>
                  <a:srgbClr val="F7941D"/>
                </a:solidFill>
                <a:latin typeface="DM Sans Bold"/>
              </a:rPr>
              <a:t>else</a:t>
            </a:r>
            <a:r>
              <a:rPr lang="en-US" sz="6299">
                <a:solidFill>
                  <a:srgbClr val="000000"/>
                </a:solidFill>
                <a:latin typeface="DM Sans"/>
              </a:rPr>
              <a:t> do we get from cattle </a:t>
            </a:r>
          </a:p>
          <a:p>
            <a:pPr algn="ctr">
              <a:lnSpc>
                <a:spcPts val="6929"/>
              </a:lnSpc>
            </a:pPr>
            <a:r>
              <a:rPr lang="en-US" sz="6299">
                <a:solidFill>
                  <a:srgbClr val="000000"/>
                </a:solidFill>
                <a:latin typeface="DM Sans"/>
              </a:rPr>
              <a:t>besides beef and milk?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211915" y="138280"/>
            <a:ext cx="6013631" cy="6013631"/>
          </a:xfrm>
          <a:custGeom>
            <a:avLst/>
            <a:gdLst/>
            <a:ahLst/>
            <a:cxnLst/>
            <a:rect l="l" t="t" r="r" b="b"/>
            <a:pathLst>
              <a:path w="6013631" h="6013631">
                <a:moveTo>
                  <a:pt x="0" y="0"/>
                </a:moveTo>
                <a:lnTo>
                  <a:pt x="6013631" y="0"/>
                </a:lnTo>
                <a:lnTo>
                  <a:pt x="6013631" y="6013632"/>
                </a:lnTo>
                <a:lnTo>
                  <a:pt x="0" y="6013632"/>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4" name="Freeform 4"/>
          <p:cNvSpPr/>
          <p:nvPr/>
        </p:nvSpPr>
        <p:spPr>
          <a:xfrm flipH="1">
            <a:off x="1116252" y="1161787"/>
            <a:ext cx="4204957" cy="2817321"/>
          </a:xfrm>
          <a:custGeom>
            <a:avLst/>
            <a:gdLst/>
            <a:ahLst/>
            <a:cxnLst/>
            <a:rect l="l" t="t" r="r" b="b"/>
            <a:pathLst>
              <a:path w="4204957" h="2817321">
                <a:moveTo>
                  <a:pt x="4204957" y="0"/>
                </a:moveTo>
                <a:lnTo>
                  <a:pt x="0" y="0"/>
                </a:lnTo>
                <a:lnTo>
                  <a:pt x="0" y="2817321"/>
                </a:lnTo>
                <a:lnTo>
                  <a:pt x="4204957" y="2817321"/>
                </a:lnTo>
                <a:lnTo>
                  <a:pt x="4204957"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225546" y="1634040"/>
            <a:ext cx="4744322" cy="1435157"/>
          </a:xfrm>
          <a:custGeom>
            <a:avLst/>
            <a:gdLst/>
            <a:ahLst/>
            <a:cxnLst/>
            <a:rect l="l" t="t" r="r" b="b"/>
            <a:pathLst>
              <a:path w="4744322" h="1435157">
                <a:moveTo>
                  <a:pt x="0" y="0"/>
                </a:moveTo>
                <a:lnTo>
                  <a:pt x="4744322" y="0"/>
                </a:lnTo>
                <a:lnTo>
                  <a:pt x="4744322" y="1435157"/>
                </a:lnTo>
                <a:lnTo>
                  <a:pt x="0" y="14351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151509">
            <a:off x="11320119" y="284023"/>
            <a:ext cx="5888824" cy="4416618"/>
          </a:xfrm>
          <a:custGeom>
            <a:avLst/>
            <a:gdLst/>
            <a:ahLst/>
            <a:cxnLst/>
            <a:rect l="l" t="t" r="r" b="b"/>
            <a:pathLst>
              <a:path w="5888824" h="4416618">
                <a:moveTo>
                  <a:pt x="0" y="0"/>
                </a:moveTo>
                <a:lnTo>
                  <a:pt x="5888824" y="0"/>
                </a:lnTo>
                <a:lnTo>
                  <a:pt x="5888824" y="4416619"/>
                </a:lnTo>
                <a:lnTo>
                  <a:pt x="0" y="4416619"/>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a:blipFill>
        </p:spPr>
      </p:sp>
      <p:sp>
        <p:nvSpPr>
          <p:cNvPr id="7" name="Freeform 7"/>
          <p:cNvSpPr/>
          <p:nvPr/>
        </p:nvSpPr>
        <p:spPr>
          <a:xfrm>
            <a:off x="12043306" y="3997899"/>
            <a:ext cx="5084309" cy="1431028"/>
          </a:xfrm>
          <a:custGeom>
            <a:avLst/>
            <a:gdLst/>
            <a:ahLst/>
            <a:cxnLst/>
            <a:rect l="l" t="t" r="r" b="b"/>
            <a:pathLst>
              <a:path w="5084309" h="1431028">
                <a:moveTo>
                  <a:pt x="0" y="0"/>
                </a:moveTo>
                <a:lnTo>
                  <a:pt x="5084309" y="0"/>
                </a:lnTo>
                <a:lnTo>
                  <a:pt x="5084309" y="1431028"/>
                </a:lnTo>
                <a:lnTo>
                  <a:pt x="0" y="1431028"/>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b="-43448"/>
            </a:stretch>
          </a:blipFill>
        </p:spPr>
      </p:sp>
      <p:sp>
        <p:nvSpPr>
          <p:cNvPr id="8" name="TextBox 8"/>
          <p:cNvSpPr txBox="1"/>
          <p:nvPr/>
        </p:nvSpPr>
        <p:spPr>
          <a:xfrm>
            <a:off x="2732509" y="6751987"/>
            <a:ext cx="12822981" cy="31718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Cattle also provide us with many other </a:t>
            </a:r>
          </a:p>
          <a:p>
            <a:pPr algn="ctr">
              <a:lnSpc>
                <a:spcPts val="6299"/>
              </a:lnSpc>
            </a:pPr>
            <a:r>
              <a:rPr lang="en-US" sz="4500">
                <a:solidFill>
                  <a:srgbClr val="00BF63"/>
                </a:solidFill>
                <a:latin typeface="DM Sans Bold"/>
              </a:rPr>
              <a:t>by-products</a:t>
            </a:r>
            <a:r>
              <a:rPr lang="en-US" sz="4500">
                <a:solidFill>
                  <a:srgbClr val="000000"/>
                </a:solidFill>
                <a:latin typeface="DM Sans"/>
              </a:rPr>
              <a:t> which are parts of the cow that are used to make products for home, health, food and industry.</a:t>
            </a:r>
          </a:p>
        </p:txBody>
      </p:sp>
      <p:sp>
        <p:nvSpPr>
          <p:cNvPr id="9" name="TextBox 9"/>
          <p:cNvSpPr txBox="1"/>
          <p:nvPr/>
        </p:nvSpPr>
        <p:spPr>
          <a:xfrm>
            <a:off x="1116252" y="3998158"/>
            <a:ext cx="4243057" cy="748792"/>
          </a:xfrm>
          <a:prstGeom prst="rect">
            <a:avLst/>
          </a:prstGeom>
        </p:spPr>
        <p:txBody>
          <a:bodyPr lIns="0" tIns="0" rIns="0" bIns="0" rtlCol="0" anchor="t">
            <a:spAutoFit/>
          </a:bodyPr>
          <a:lstStyle/>
          <a:p>
            <a:pPr algn="ctr">
              <a:lnSpc>
                <a:spcPts val="5968"/>
              </a:lnSpc>
            </a:pPr>
            <a:r>
              <a:rPr lang="en-US" sz="4699">
                <a:solidFill>
                  <a:srgbClr val="00BF63"/>
                </a:solidFill>
                <a:latin typeface="Kapsalon"/>
              </a:rPr>
              <a:t>Beef Animal </a:t>
            </a:r>
          </a:p>
        </p:txBody>
      </p:sp>
      <p:sp>
        <p:nvSpPr>
          <p:cNvPr id="10" name="Freeform 10"/>
          <p:cNvSpPr/>
          <p:nvPr/>
        </p:nvSpPr>
        <p:spPr>
          <a:xfrm rot="1525247">
            <a:off x="4193441" y="4852263"/>
            <a:ext cx="1969154" cy="737440"/>
          </a:xfrm>
          <a:custGeom>
            <a:avLst/>
            <a:gdLst/>
            <a:ahLst/>
            <a:cxnLst/>
            <a:rect l="l" t="t" r="r" b="b"/>
            <a:pathLst>
              <a:path w="1969154" h="737440">
                <a:moveTo>
                  <a:pt x="0" y="0"/>
                </a:moveTo>
                <a:lnTo>
                  <a:pt x="1969154" y="0"/>
                </a:lnTo>
                <a:lnTo>
                  <a:pt x="1969154" y="737439"/>
                </a:lnTo>
                <a:lnTo>
                  <a:pt x="0" y="737439"/>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l="-23800"/>
            </a:stretch>
          </a:blipFill>
        </p:spPr>
      </p:sp>
      <p:sp>
        <p:nvSpPr>
          <p:cNvPr id="11" name="TextBox 11"/>
          <p:cNvSpPr txBox="1"/>
          <p:nvPr/>
        </p:nvSpPr>
        <p:spPr>
          <a:xfrm>
            <a:off x="12482982" y="4360545"/>
            <a:ext cx="4204957" cy="830580"/>
          </a:xfrm>
          <a:prstGeom prst="rect">
            <a:avLst/>
          </a:prstGeom>
        </p:spPr>
        <p:txBody>
          <a:bodyPr lIns="0" tIns="0" rIns="0" bIns="0" rtlCol="0" anchor="t">
            <a:spAutoFit/>
          </a:bodyPr>
          <a:lstStyle/>
          <a:p>
            <a:pPr algn="ctr">
              <a:lnSpc>
                <a:spcPts val="6719"/>
              </a:lnSpc>
            </a:pPr>
            <a:r>
              <a:rPr lang="en-US" sz="4799">
                <a:solidFill>
                  <a:srgbClr val="000000"/>
                </a:solidFill>
                <a:latin typeface="Kapsalon"/>
              </a:rPr>
              <a:t>Meat Cuts</a:t>
            </a:r>
          </a:p>
        </p:txBody>
      </p:sp>
      <p:sp>
        <p:nvSpPr>
          <p:cNvPr id="12" name="Freeform 12"/>
          <p:cNvSpPr/>
          <p:nvPr/>
        </p:nvSpPr>
        <p:spPr>
          <a:xfrm rot="9262138">
            <a:off x="9919495" y="4574414"/>
            <a:ext cx="3130553" cy="946992"/>
          </a:xfrm>
          <a:custGeom>
            <a:avLst/>
            <a:gdLst/>
            <a:ahLst/>
            <a:cxnLst/>
            <a:rect l="l" t="t" r="r" b="b"/>
            <a:pathLst>
              <a:path w="3130553" h="946992">
                <a:moveTo>
                  <a:pt x="0" y="0"/>
                </a:moveTo>
                <a:lnTo>
                  <a:pt x="3130553" y="0"/>
                </a:lnTo>
                <a:lnTo>
                  <a:pt x="3130553" y="946992"/>
                </a:lnTo>
                <a:lnTo>
                  <a:pt x="0" y="94699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p:spPr>
      </p:sp>
      <p:sp>
        <p:nvSpPr>
          <p:cNvPr id="13" name="TextBox 13"/>
          <p:cNvSpPr txBox="1"/>
          <p:nvPr/>
        </p:nvSpPr>
        <p:spPr>
          <a:xfrm>
            <a:off x="6145465" y="5333677"/>
            <a:ext cx="4013746" cy="804547"/>
          </a:xfrm>
          <a:prstGeom prst="rect">
            <a:avLst/>
          </a:prstGeom>
        </p:spPr>
        <p:txBody>
          <a:bodyPr lIns="0" tIns="0" rIns="0" bIns="0" rtlCol="0" anchor="t">
            <a:spAutoFit/>
          </a:bodyPr>
          <a:lstStyle/>
          <a:p>
            <a:pPr algn="ctr">
              <a:lnSpc>
                <a:spcPts val="6579"/>
              </a:lnSpc>
            </a:pPr>
            <a:r>
              <a:rPr lang="en-US" sz="4699">
                <a:solidFill>
                  <a:srgbClr val="000000"/>
                </a:solidFill>
                <a:latin typeface="Kapsalon"/>
              </a:rPr>
              <a:t>By-products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1322600" y="279793"/>
            <a:ext cx="14284922" cy="2452370"/>
          </a:xfrm>
          <a:prstGeom prst="rect">
            <a:avLst/>
          </a:prstGeom>
        </p:spPr>
        <p:txBody>
          <a:bodyPr lIns="0" tIns="0" rIns="0" bIns="0" rtlCol="0" anchor="t">
            <a:spAutoFit/>
          </a:bodyPr>
          <a:lstStyle/>
          <a:p>
            <a:pPr algn="ctr">
              <a:lnSpc>
                <a:spcPts val="6579"/>
              </a:lnSpc>
            </a:pPr>
            <a:r>
              <a:rPr lang="en-US" sz="4699">
                <a:solidFill>
                  <a:srgbClr val="000000"/>
                </a:solidFill>
                <a:latin typeface="DM Sans"/>
              </a:rPr>
              <a:t>Cattle bones, hooves, blood and glands are used to make many products we use everyday.</a:t>
            </a:r>
          </a:p>
          <a:p>
            <a:pPr algn="ctr">
              <a:lnSpc>
                <a:spcPts val="6579"/>
              </a:lnSpc>
            </a:pPr>
            <a:r>
              <a:rPr lang="en-US" sz="4699">
                <a:solidFill>
                  <a:srgbClr val="000000"/>
                </a:solidFill>
                <a:latin typeface="DM Sans"/>
              </a:rPr>
              <a:t>Some examples are: </a:t>
            </a:r>
          </a:p>
        </p:txBody>
      </p:sp>
      <p:grpSp>
        <p:nvGrpSpPr>
          <p:cNvPr id="4" name="Group 4"/>
          <p:cNvGrpSpPr/>
          <p:nvPr/>
        </p:nvGrpSpPr>
        <p:grpSpPr>
          <a:xfrm rot="310766">
            <a:off x="3986212" y="6797325"/>
            <a:ext cx="2761599" cy="2761599"/>
            <a:chOff x="0" y="0"/>
            <a:chExt cx="812800" cy="812800"/>
          </a:xfrm>
        </p:grpSpPr>
        <p:sp>
          <p:nvSpPr>
            <p:cNvPr id="5" name="Freeform 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6" name="TextBox 6"/>
            <p:cNvSpPr txBox="1"/>
            <p:nvPr/>
          </p:nvSpPr>
          <p:spPr>
            <a:xfrm>
              <a:off x="0" y="-57150"/>
              <a:ext cx="812800" cy="869950"/>
            </a:xfrm>
            <a:prstGeom prst="rect">
              <a:avLst/>
            </a:prstGeom>
          </p:spPr>
          <p:txBody>
            <a:bodyPr lIns="45458" tIns="45458" rIns="45458" bIns="45458" rtlCol="0" anchor="ctr"/>
            <a:lstStyle/>
            <a:p>
              <a:pPr algn="ctr">
                <a:lnSpc>
                  <a:spcPts val="3055"/>
                </a:lnSpc>
              </a:pPr>
              <a:endParaRPr/>
            </a:p>
          </p:txBody>
        </p:sp>
      </p:grpSp>
      <p:sp>
        <p:nvSpPr>
          <p:cNvPr id="7" name="Freeform 7"/>
          <p:cNvSpPr/>
          <p:nvPr/>
        </p:nvSpPr>
        <p:spPr>
          <a:xfrm rot="908260" flipH="1">
            <a:off x="3954334" y="6883864"/>
            <a:ext cx="2619963" cy="2588520"/>
          </a:xfrm>
          <a:custGeom>
            <a:avLst/>
            <a:gdLst/>
            <a:ahLst/>
            <a:cxnLst/>
            <a:rect l="l" t="t" r="r" b="b"/>
            <a:pathLst>
              <a:path w="2619963" h="2588520">
                <a:moveTo>
                  <a:pt x="2619963" y="0"/>
                </a:moveTo>
                <a:lnTo>
                  <a:pt x="0" y="0"/>
                </a:lnTo>
                <a:lnTo>
                  <a:pt x="0" y="2588520"/>
                </a:lnTo>
                <a:lnTo>
                  <a:pt x="2619963" y="2588520"/>
                </a:lnTo>
                <a:lnTo>
                  <a:pt x="2619963"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8" name="Freeform 8"/>
          <p:cNvSpPr/>
          <p:nvPr/>
        </p:nvSpPr>
        <p:spPr>
          <a:xfrm rot="-196648">
            <a:off x="3661806" y="6372109"/>
            <a:ext cx="2777037" cy="946507"/>
          </a:xfrm>
          <a:custGeom>
            <a:avLst/>
            <a:gdLst/>
            <a:ahLst/>
            <a:cxnLst/>
            <a:rect l="l" t="t" r="r" b="b"/>
            <a:pathLst>
              <a:path w="2777037" h="946507">
                <a:moveTo>
                  <a:pt x="0" y="0"/>
                </a:moveTo>
                <a:lnTo>
                  <a:pt x="2777037" y="0"/>
                </a:lnTo>
                <a:lnTo>
                  <a:pt x="2777037" y="946506"/>
                </a:lnTo>
                <a:lnTo>
                  <a:pt x="0" y="946506"/>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9" name="TextBox 9"/>
          <p:cNvSpPr txBox="1"/>
          <p:nvPr/>
        </p:nvSpPr>
        <p:spPr>
          <a:xfrm rot="-60767">
            <a:off x="3286265" y="6373369"/>
            <a:ext cx="3573884" cy="664591"/>
          </a:xfrm>
          <a:prstGeom prst="rect">
            <a:avLst/>
          </a:prstGeom>
        </p:spPr>
        <p:txBody>
          <a:bodyPr lIns="0" tIns="0" rIns="0" bIns="0" rtlCol="0" anchor="t">
            <a:spAutoFit/>
          </a:bodyPr>
          <a:lstStyle/>
          <a:p>
            <a:pPr algn="ctr">
              <a:lnSpc>
                <a:spcPts val="5368"/>
              </a:lnSpc>
            </a:pPr>
            <a:r>
              <a:rPr lang="en-US" sz="3834" spc="325">
                <a:solidFill>
                  <a:srgbClr val="000000"/>
                </a:solidFill>
                <a:latin typeface="Kapsalon"/>
              </a:rPr>
              <a:t>Medicine</a:t>
            </a:r>
          </a:p>
        </p:txBody>
      </p:sp>
      <p:grpSp>
        <p:nvGrpSpPr>
          <p:cNvPr id="10" name="Group 10"/>
          <p:cNvGrpSpPr/>
          <p:nvPr/>
        </p:nvGrpSpPr>
        <p:grpSpPr>
          <a:xfrm rot="257007">
            <a:off x="2984442" y="3050603"/>
            <a:ext cx="2061179" cy="2838468"/>
            <a:chOff x="0" y="0"/>
            <a:chExt cx="590222" cy="812800"/>
          </a:xfrm>
        </p:grpSpPr>
        <p:sp>
          <p:nvSpPr>
            <p:cNvPr id="11" name="Freeform 11"/>
            <p:cNvSpPr/>
            <p:nvPr/>
          </p:nvSpPr>
          <p:spPr>
            <a:xfrm>
              <a:off x="0" y="0"/>
              <a:ext cx="590222" cy="812800"/>
            </a:xfrm>
            <a:custGeom>
              <a:avLst/>
              <a:gdLst/>
              <a:ahLst/>
              <a:cxnLst/>
              <a:rect l="l" t="t" r="r" b="b"/>
              <a:pathLst>
                <a:path w="590222" h="812800">
                  <a:moveTo>
                    <a:pt x="0" y="0"/>
                  </a:moveTo>
                  <a:lnTo>
                    <a:pt x="590222" y="0"/>
                  </a:lnTo>
                  <a:lnTo>
                    <a:pt x="590222" y="812800"/>
                  </a:lnTo>
                  <a:lnTo>
                    <a:pt x="0" y="812800"/>
                  </a:lnTo>
                  <a:close/>
                </a:path>
              </a:pathLst>
            </a:custGeom>
            <a:solidFill>
              <a:srgbClr val="E8E8E8"/>
            </a:solidFill>
          </p:spPr>
        </p:sp>
        <p:sp>
          <p:nvSpPr>
            <p:cNvPr id="12" name="TextBox 12"/>
            <p:cNvSpPr txBox="1"/>
            <p:nvPr/>
          </p:nvSpPr>
          <p:spPr>
            <a:xfrm>
              <a:off x="0" y="-47625"/>
              <a:ext cx="590222" cy="860425"/>
            </a:xfrm>
            <a:prstGeom prst="rect">
              <a:avLst/>
            </a:prstGeom>
          </p:spPr>
          <p:txBody>
            <a:bodyPr lIns="46724" tIns="46724" rIns="46724" bIns="46724" rtlCol="0" anchor="ctr"/>
            <a:lstStyle/>
            <a:p>
              <a:pPr algn="ctr">
                <a:lnSpc>
                  <a:spcPts val="3055"/>
                </a:lnSpc>
              </a:pPr>
              <a:endParaRPr/>
            </a:p>
          </p:txBody>
        </p:sp>
      </p:grpSp>
      <p:sp>
        <p:nvSpPr>
          <p:cNvPr id="13" name="Freeform 13"/>
          <p:cNvSpPr/>
          <p:nvPr/>
        </p:nvSpPr>
        <p:spPr>
          <a:xfrm rot="-654667">
            <a:off x="2277390" y="2548163"/>
            <a:ext cx="2882633" cy="982497"/>
          </a:xfrm>
          <a:custGeom>
            <a:avLst/>
            <a:gdLst/>
            <a:ahLst/>
            <a:cxnLst/>
            <a:rect l="l" t="t" r="r" b="b"/>
            <a:pathLst>
              <a:path w="2882633" h="982497">
                <a:moveTo>
                  <a:pt x="0" y="0"/>
                </a:moveTo>
                <a:lnTo>
                  <a:pt x="2882633" y="0"/>
                </a:lnTo>
                <a:lnTo>
                  <a:pt x="2882633" y="982497"/>
                </a:lnTo>
                <a:lnTo>
                  <a:pt x="0" y="982497"/>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14" name="TextBox 14"/>
          <p:cNvSpPr txBox="1"/>
          <p:nvPr/>
        </p:nvSpPr>
        <p:spPr>
          <a:xfrm rot="-629164">
            <a:off x="2579008" y="2362327"/>
            <a:ext cx="2415802" cy="1089825"/>
          </a:xfrm>
          <a:prstGeom prst="rect">
            <a:avLst/>
          </a:prstGeom>
        </p:spPr>
        <p:txBody>
          <a:bodyPr lIns="0" tIns="0" rIns="0" bIns="0" rtlCol="0" anchor="t">
            <a:spAutoFit/>
          </a:bodyPr>
          <a:lstStyle/>
          <a:p>
            <a:pPr algn="ctr">
              <a:lnSpc>
                <a:spcPts val="8705"/>
              </a:lnSpc>
            </a:pPr>
            <a:r>
              <a:rPr lang="en-US" sz="6218" spc="180">
                <a:solidFill>
                  <a:srgbClr val="000000"/>
                </a:solidFill>
                <a:latin typeface="Kapsalon"/>
              </a:rPr>
              <a:t>Glue</a:t>
            </a:r>
          </a:p>
        </p:txBody>
      </p:sp>
      <p:sp>
        <p:nvSpPr>
          <p:cNvPr id="15" name="Freeform 15"/>
          <p:cNvSpPr/>
          <p:nvPr/>
        </p:nvSpPr>
        <p:spPr>
          <a:xfrm rot="1957783">
            <a:off x="3495885" y="3499761"/>
            <a:ext cx="1471594" cy="2602352"/>
          </a:xfrm>
          <a:custGeom>
            <a:avLst/>
            <a:gdLst/>
            <a:ahLst/>
            <a:cxnLst/>
            <a:rect l="l" t="t" r="r" b="b"/>
            <a:pathLst>
              <a:path w="1471594" h="2602352">
                <a:moveTo>
                  <a:pt x="0" y="0"/>
                </a:moveTo>
                <a:lnTo>
                  <a:pt x="1471594" y="0"/>
                </a:lnTo>
                <a:lnTo>
                  <a:pt x="1471594" y="2602351"/>
                </a:lnTo>
                <a:lnTo>
                  <a:pt x="0" y="260235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grpSp>
        <p:nvGrpSpPr>
          <p:cNvPr id="16" name="Group 16"/>
          <p:cNvGrpSpPr/>
          <p:nvPr/>
        </p:nvGrpSpPr>
        <p:grpSpPr>
          <a:xfrm rot="548067">
            <a:off x="7357773" y="3411564"/>
            <a:ext cx="2652102" cy="2503573"/>
            <a:chOff x="0" y="0"/>
            <a:chExt cx="953719" cy="900307"/>
          </a:xfrm>
        </p:grpSpPr>
        <p:sp>
          <p:nvSpPr>
            <p:cNvPr id="17" name="Freeform 17"/>
            <p:cNvSpPr/>
            <p:nvPr/>
          </p:nvSpPr>
          <p:spPr>
            <a:xfrm>
              <a:off x="0" y="0"/>
              <a:ext cx="953719" cy="900307"/>
            </a:xfrm>
            <a:custGeom>
              <a:avLst/>
              <a:gdLst/>
              <a:ahLst/>
              <a:cxnLst/>
              <a:rect l="l" t="t" r="r" b="b"/>
              <a:pathLst>
                <a:path w="953719" h="900307">
                  <a:moveTo>
                    <a:pt x="0" y="0"/>
                  </a:moveTo>
                  <a:lnTo>
                    <a:pt x="953719" y="0"/>
                  </a:lnTo>
                  <a:lnTo>
                    <a:pt x="953719" y="900307"/>
                  </a:lnTo>
                  <a:lnTo>
                    <a:pt x="0" y="900307"/>
                  </a:lnTo>
                  <a:close/>
                </a:path>
              </a:pathLst>
            </a:custGeom>
            <a:solidFill>
              <a:srgbClr val="E8E8E8"/>
            </a:solidFill>
          </p:spPr>
        </p:sp>
        <p:sp>
          <p:nvSpPr>
            <p:cNvPr id="18" name="TextBox 18"/>
            <p:cNvSpPr txBox="1"/>
            <p:nvPr/>
          </p:nvSpPr>
          <p:spPr>
            <a:xfrm>
              <a:off x="0" y="-57150"/>
              <a:ext cx="953719" cy="957457"/>
            </a:xfrm>
            <a:prstGeom prst="rect">
              <a:avLst/>
            </a:prstGeom>
          </p:spPr>
          <p:txBody>
            <a:bodyPr lIns="37205" tIns="37205" rIns="37205" bIns="37205" rtlCol="0" anchor="ctr"/>
            <a:lstStyle/>
            <a:p>
              <a:pPr algn="ctr">
                <a:lnSpc>
                  <a:spcPts val="3055"/>
                </a:lnSpc>
              </a:pPr>
              <a:endParaRPr/>
            </a:p>
          </p:txBody>
        </p:sp>
      </p:grpSp>
      <p:sp>
        <p:nvSpPr>
          <p:cNvPr id="19" name="Freeform 19"/>
          <p:cNvSpPr/>
          <p:nvPr/>
        </p:nvSpPr>
        <p:spPr>
          <a:xfrm rot="-154765">
            <a:off x="6782989" y="3020018"/>
            <a:ext cx="3275010" cy="878967"/>
          </a:xfrm>
          <a:custGeom>
            <a:avLst/>
            <a:gdLst/>
            <a:ahLst/>
            <a:cxnLst/>
            <a:rect l="l" t="t" r="r" b="b"/>
            <a:pathLst>
              <a:path w="3275010" h="878967">
                <a:moveTo>
                  <a:pt x="0" y="0"/>
                </a:moveTo>
                <a:lnTo>
                  <a:pt x="3275010" y="0"/>
                </a:lnTo>
                <a:lnTo>
                  <a:pt x="3275010" y="878967"/>
                </a:lnTo>
                <a:lnTo>
                  <a:pt x="0" y="878967"/>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b="-26993"/>
            </a:stretch>
          </a:blipFill>
        </p:spPr>
      </p:sp>
      <p:sp>
        <p:nvSpPr>
          <p:cNvPr id="20" name="Freeform 20"/>
          <p:cNvSpPr/>
          <p:nvPr/>
        </p:nvSpPr>
        <p:spPr>
          <a:xfrm rot="792899">
            <a:off x="7463403" y="3680815"/>
            <a:ext cx="2399998" cy="2138999"/>
          </a:xfrm>
          <a:custGeom>
            <a:avLst/>
            <a:gdLst/>
            <a:ahLst/>
            <a:cxnLst/>
            <a:rect l="l" t="t" r="r" b="b"/>
            <a:pathLst>
              <a:path w="2399998" h="2138999">
                <a:moveTo>
                  <a:pt x="0" y="0"/>
                </a:moveTo>
                <a:lnTo>
                  <a:pt x="2399999" y="0"/>
                </a:lnTo>
                <a:lnTo>
                  <a:pt x="2399999" y="2138999"/>
                </a:lnTo>
                <a:lnTo>
                  <a:pt x="0" y="2138999"/>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p:spPr>
      </p:sp>
      <p:sp>
        <p:nvSpPr>
          <p:cNvPr id="21" name="TextBox 21"/>
          <p:cNvSpPr txBox="1"/>
          <p:nvPr/>
        </p:nvSpPr>
        <p:spPr>
          <a:xfrm rot="-15346">
            <a:off x="6882287" y="3181718"/>
            <a:ext cx="3320065" cy="614005"/>
          </a:xfrm>
          <a:prstGeom prst="rect">
            <a:avLst/>
          </a:prstGeom>
        </p:spPr>
        <p:txBody>
          <a:bodyPr lIns="0" tIns="0" rIns="0" bIns="0" rtlCol="0" anchor="t">
            <a:spAutoFit/>
          </a:bodyPr>
          <a:lstStyle/>
          <a:p>
            <a:pPr algn="ctr">
              <a:lnSpc>
                <a:spcPts val="5007"/>
              </a:lnSpc>
            </a:pPr>
            <a:r>
              <a:rPr lang="en-US" sz="3576" spc="64">
                <a:solidFill>
                  <a:srgbClr val="000000"/>
                </a:solidFill>
                <a:latin typeface="Kapsalon"/>
              </a:rPr>
              <a:t>Piano keys</a:t>
            </a:r>
          </a:p>
        </p:txBody>
      </p:sp>
      <p:grpSp>
        <p:nvGrpSpPr>
          <p:cNvPr id="22" name="Group 22"/>
          <p:cNvGrpSpPr/>
          <p:nvPr/>
        </p:nvGrpSpPr>
        <p:grpSpPr>
          <a:xfrm rot="310766">
            <a:off x="13787455" y="6373430"/>
            <a:ext cx="2677804" cy="2677804"/>
            <a:chOff x="0" y="0"/>
            <a:chExt cx="812800" cy="812800"/>
          </a:xfrm>
        </p:grpSpPr>
        <p:sp>
          <p:nvSpPr>
            <p:cNvPr id="23" name="Freeform 2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24" name="TextBox 24"/>
            <p:cNvSpPr txBox="1"/>
            <p:nvPr/>
          </p:nvSpPr>
          <p:spPr>
            <a:xfrm>
              <a:off x="0" y="-47625"/>
              <a:ext cx="812800" cy="860425"/>
            </a:xfrm>
            <a:prstGeom prst="rect">
              <a:avLst/>
            </a:prstGeom>
          </p:spPr>
          <p:txBody>
            <a:bodyPr lIns="44079" tIns="44079" rIns="44079" bIns="44079" rtlCol="0" anchor="ctr"/>
            <a:lstStyle/>
            <a:p>
              <a:pPr algn="ctr">
                <a:lnSpc>
                  <a:spcPts val="3055"/>
                </a:lnSpc>
              </a:pPr>
              <a:endParaRPr/>
            </a:p>
          </p:txBody>
        </p:sp>
      </p:grpSp>
      <p:sp>
        <p:nvSpPr>
          <p:cNvPr id="25" name="Freeform 25"/>
          <p:cNvSpPr/>
          <p:nvPr/>
        </p:nvSpPr>
        <p:spPr>
          <a:xfrm>
            <a:off x="13271799" y="6625282"/>
            <a:ext cx="3814415" cy="2541354"/>
          </a:xfrm>
          <a:custGeom>
            <a:avLst/>
            <a:gdLst/>
            <a:ahLst/>
            <a:cxnLst/>
            <a:rect l="l" t="t" r="r" b="b"/>
            <a:pathLst>
              <a:path w="3814415" h="2541354">
                <a:moveTo>
                  <a:pt x="0" y="0"/>
                </a:moveTo>
                <a:lnTo>
                  <a:pt x="3814416" y="0"/>
                </a:lnTo>
                <a:lnTo>
                  <a:pt x="3814416" y="2541355"/>
                </a:lnTo>
                <a:lnTo>
                  <a:pt x="0" y="2541355"/>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sp>
      <p:sp>
        <p:nvSpPr>
          <p:cNvPr id="26" name="Freeform 26"/>
          <p:cNvSpPr/>
          <p:nvPr/>
        </p:nvSpPr>
        <p:spPr>
          <a:xfrm rot="683329">
            <a:off x="13840391" y="6289543"/>
            <a:ext cx="3517772" cy="944121"/>
          </a:xfrm>
          <a:custGeom>
            <a:avLst/>
            <a:gdLst/>
            <a:ahLst/>
            <a:cxnLst/>
            <a:rect l="l" t="t" r="r" b="b"/>
            <a:pathLst>
              <a:path w="3517772" h="944121">
                <a:moveTo>
                  <a:pt x="0" y="0"/>
                </a:moveTo>
                <a:lnTo>
                  <a:pt x="3517772" y="0"/>
                </a:lnTo>
                <a:lnTo>
                  <a:pt x="3517772" y="944121"/>
                </a:lnTo>
                <a:lnTo>
                  <a:pt x="0" y="944121"/>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b="-26993"/>
            </a:stretch>
          </a:blipFill>
        </p:spPr>
      </p:sp>
      <p:sp>
        <p:nvSpPr>
          <p:cNvPr id="27" name="TextBox 27"/>
          <p:cNvSpPr txBox="1"/>
          <p:nvPr/>
        </p:nvSpPr>
        <p:spPr>
          <a:xfrm rot="753591">
            <a:off x="13461242" y="6417089"/>
            <a:ext cx="4539093" cy="763377"/>
          </a:xfrm>
          <a:prstGeom prst="rect">
            <a:avLst/>
          </a:prstGeom>
        </p:spPr>
        <p:txBody>
          <a:bodyPr lIns="0" tIns="0" rIns="0" bIns="0" rtlCol="0" anchor="t">
            <a:spAutoFit/>
          </a:bodyPr>
          <a:lstStyle/>
          <a:p>
            <a:pPr algn="ctr">
              <a:lnSpc>
                <a:spcPts val="6224"/>
              </a:lnSpc>
            </a:pPr>
            <a:r>
              <a:rPr lang="en-US" sz="4445" spc="204">
                <a:solidFill>
                  <a:srgbClr val="000000"/>
                </a:solidFill>
                <a:latin typeface="Kapsalon"/>
              </a:rPr>
              <a:t>Pet food</a:t>
            </a:r>
          </a:p>
        </p:txBody>
      </p:sp>
      <p:grpSp>
        <p:nvGrpSpPr>
          <p:cNvPr id="28" name="Group 28"/>
          <p:cNvGrpSpPr/>
          <p:nvPr/>
        </p:nvGrpSpPr>
        <p:grpSpPr>
          <a:xfrm rot="169061">
            <a:off x="12351248" y="3114439"/>
            <a:ext cx="2699740" cy="2383349"/>
            <a:chOff x="0" y="0"/>
            <a:chExt cx="768430" cy="678376"/>
          </a:xfrm>
        </p:grpSpPr>
        <p:sp>
          <p:nvSpPr>
            <p:cNvPr id="29" name="Freeform 29"/>
            <p:cNvSpPr/>
            <p:nvPr/>
          </p:nvSpPr>
          <p:spPr>
            <a:xfrm>
              <a:off x="0" y="0"/>
              <a:ext cx="768430" cy="678376"/>
            </a:xfrm>
            <a:custGeom>
              <a:avLst/>
              <a:gdLst/>
              <a:ahLst/>
              <a:cxnLst/>
              <a:rect l="l" t="t" r="r" b="b"/>
              <a:pathLst>
                <a:path w="768430" h="678376">
                  <a:moveTo>
                    <a:pt x="0" y="0"/>
                  </a:moveTo>
                  <a:lnTo>
                    <a:pt x="768430" y="0"/>
                  </a:lnTo>
                  <a:lnTo>
                    <a:pt x="768430" y="678376"/>
                  </a:lnTo>
                  <a:lnTo>
                    <a:pt x="0" y="678376"/>
                  </a:lnTo>
                  <a:close/>
                </a:path>
              </a:pathLst>
            </a:custGeom>
            <a:solidFill>
              <a:srgbClr val="E8E8E8"/>
            </a:solidFill>
          </p:spPr>
        </p:sp>
        <p:sp>
          <p:nvSpPr>
            <p:cNvPr id="30" name="TextBox 30"/>
            <p:cNvSpPr txBox="1"/>
            <p:nvPr/>
          </p:nvSpPr>
          <p:spPr>
            <a:xfrm>
              <a:off x="0" y="-57150"/>
              <a:ext cx="768430" cy="735526"/>
            </a:xfrm>
            <a:prstGeom prst="rect">
              <a:avLst/>
            </a:prstGeom>
          </p:spPr>
          <p:txBody>
            <a:bodyPr lIns="47006" tIns="47006" rIns="47006" bIns="47006" rtlCol="0" anchor="ctr"/>
            <a:lstStyle/>
            <a:p>
              <a:pPr algn="ctr">
                <a:lnSpc>
                  <a:spcPts val="3055"/>
                </a:lnSpc>
              </a:pPr>
              <a:endParaRPr/>
            </a:p>
          </p:txBody>
        </p:sp>
      </p:grpSp>
      <p:sp>
        <p:nvSpPr>
          <p:cNvPr id="31" name="Freeform 31"/>
          <p:cNvSpPr/>
          <p:nvPr/>
        </p:nvSpPr>
        <p:spPr>
          <a:xfrm rot="212132">
            <a:off x="12418902" y="3692342"/>
            <a:ext cx="2581155" cy="1792481"/>
          </a:xfrm>
          <a:custGeom>
            <a:avLst/>
            <a:gdLst/>
            <a:ahLst/>
            <a:cxnLst/>
            <a:rect l="l" t="t" r="r" b="b"/>
            <a:pathLst>
              <a:path w="2581155" h="1792481">
                <a:moveTo>
                  <a:pt x="0" y="0"/>
                </a:moveTo>
                <a:lnTo>
                  <a:pt x="2581155" y="0"/>
                </a:lnTo>
                <a:lnTo>
                  <a:pt x="2581155" y="1792481"/>
                </a:lnTo>
                <a:lnTo>
                  <a:pt x="0" y="1792481"/>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sp>
      <p:sp>
        <p:nvSpPr>
          <p:cNvPr id="32" name="Freeform 32"/>
          <p:cNvSpPr/>
          <p:nvPr/>
        </p:nvSpPr>
        <p:spPr>
          <a:xfrm rot="445498">
            <a:off x="12040618" y="2789112"/>
            <a:ext cx="3438315" cy="922795"/>
          </a:xfrm>
          <a:custGeom>
            <a:avLst/>
            <a:gdLst/>
            <a:ahLst/>
            <a:cxnLst/>
            <a:rect l="l" t="t" r="r" b="b"/>
            <a:pathLst>
              <a:path w="3438315" h="922795">
                <a:moveTo>
                  <a:pt x="0" y="0"/>
                </a:moveTo>
                <a:lnTo>
                  <a:pt x="3438314" y="0"/>
                </a:lnTo>
                <a:lnTo>
                  <a:pt x="3438314" y="922796"/>
                </a:lnTo>
                <a:lnTo>
                  <a:pt x="0" y="922796"/>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b="-26993"/>
            </a:stretch>
          </a:blipFill>
        </p:spPr>
      </p:sp>
      <p:sp>
        <p:nvSpPr>
          <p:cNvPr id="33" name="TextBox 33"/>
          <p:cNvSpPr txBox="1"/>
          <p:nvPr/>
        </p:nvSpPr>
        <p:spPr>
          <a:xfrm rot="542176">
            <a:off x="11865688" y="2883569"/>
            <a:ext cx="3936298" cy="755532"/>
          </a:xfrm>
          <a:prstGeom prst="rect">
            <a:avLst/>
          </a:prstGeom>
        </p:spPr>
        <p:txBody>
          <a:bodyPr lIns="0" tIns="0" rIns="0" bIns="0" rtlCol="0" anchor="t">
            <a:spAutoFit/>
          </a:bodyPr>
          <a:lstStyle/>
          <a:p>
            <a:pPr algn="ctr">
              <a:lnSpc>
                <a:spcPts val="6131"/>
              </a:lnSpc>
            </a:pPr>
            <a:r>
              <a:rPr lang="en-US" sz="4379" spc="302">
                <a:solidFill>
                  <a:srgbClr val="000000"/>
                </a:solidFill>
                <a:latin typeface="Kapsalon"/>
              </a:rPr>
              <a:t>Crayons</a:t>
            </a:r>
          </a:p>
        </p:txBody>
      </p:sp>
      <p:grpSp>
        <p:nvGrpSpPr>
          <p:cNvPr id="34" name="Group 34"/>
          <p:cNvGrpSpPr/>
          <p:nvPr/>
        </p:nvGrpSpPr>
        <p:grpSpPr>
          <a:xfrm rot="699659">
            <a:off x="9365482" y="7177939"/>
            <a:ext cx="2506896" cy="2392812"/>
            <a:chOff x="0" y="0"/>
            <a:chExt cx="691801" cy="660318"/>
          </a:xfrm>
        </p:grpSpPr>
        <p:sp>
          <p:nvSpPr>
            <p:cNvPr id="35" name="Freeform 35"/>
            <p:cNvSpPr/>
            <p:nvPr/>
          </p:nvSpPr>
          <p:spPr>
            <a:xfrm>
              <a:off x="0" y="0"/>
              <a:ext cx="691801" cy="660318"/>
            </a:xfrm>
            <a:custGeom>
              <a:avLst/>
              <a:gdLst/>
              <a:ahLst/>
              <a:cxnLst/>
              <a:rect l="l" t="t" r="r" b="b"/>
              <a:pathLst>
                <a:path w="691801" h="660318">
                  <a:moveTo>
                    <a:pt x="0" y="0"/>
                  </a:moveTo>
                  <a:lnTo>
                    <a:pt x="691801" y="0"/>
                  </a:lnTo>
                  <a:lnTo>
                    <a:pt x="691801" y="660318"/>
                  </a:lnTo>
                  <a:lnTo>
                    <a:pt x="0" y="660318"/>
                  </a:lnTo>
                  <a:close/>
                </a:path>
              </a:pathLst>
            </a:custGeom>
            <a:solidFill>
              <a:srgbClr val="E8E8E8"/>
            </a:solidFill>
          </p:spPr>
        </p:sp>
        <p:sp>
          <p:nvSpPr>
            <p:cNvPr id="36" name="TextBox 36"/>
            <p:cNvSpPr txBox="1"/>
            <p:nvPr/>
          </p:nvSpPr>
          <p:spPr>
            <a:xfrm>
              <a:off x="0" y="-57150"/>
              <a:ext cx="691801" cy="717468"/>
            </a:xfrm>
            <a:prstGeom prst="rect">
              <a:avLst/>
            </a:prstGeom>
          </p:spPr>
          <p:txBody>
            <a:bodyPr lIns="48483" tIns="48483" rIns="48483" bIns="48483" rtlCol="0" anchor="ctr"/>
            <a:lstStyle/>
            <a:p>
              <a:pPr algn="ctr">
                <a:lnSpc>
                  <a:spcPts val="3055"/>
                </a:lnSpc>
              </a:pPr>
              <a:endParaRPr/>
            </a:p>
          </p:txBody>
        </p:sp>
      </p:grpSp>
      <p:sp>
        <p:nvSpPr>
          <p:cNvPr id="37" name="Freeform 37"/>
          <p:cNvSpPr/>
          <p:nvPr/>
        </p:nvSpPr>
        <p:spPr>
          <a:xfrm rot="-285022">
            <a:off x="9519301" y="7692248"/>
            <a:ext cx="2129662" cy="1772944"/>
          </a:xfrm>
          <a:custGeom>
            <a:avLst/>
            <a:gdLst/>
            <a:ahLst/>
            <a:cxnLst/>
            <a:rect l="l" t="t" r="r" b="b"/>
            <a:pathLst>
              <a:path w="2129662" h="1772944">
                <a:moveTo>
                  <a:pt x="0" y="0"/>
                </a:moveTo>
                <a:lnTo>
                  <a:pt x="2129663" y="0"/>
                </a:lnTo>
                <a:lnTo>
                  <a:pt x="2129663" y="1772943"/>
                </a:lnTo>
                <a:lnTo>
                  <a:pt x="0" y="1772943"/>
                </a:lnTo>
                <a:lnTo>
                  <a:pt x="0" y="0"/>
                </a:lnTo>
                <a:close/>
              </a:path>
            </a:pathLst>
          </a:custGeom>
          <a:blipFill>
            <a:blip r:embed="rId12" cstate="email">
              <a:extLst>
                <a:ext uri="{28A0092B-C50C-407E-A947-70E740481C1C}">
                  <a14:useLocalDpi xmlns:a14="http://schemas.microsoft.com/office/drawing/2010/main"/>
                </a:ext>
              </a:extLst>
            </a:blip>
            <a:stretch>
              <a:fillRect/>
            </a:stretch>
          </a:blipFill>
        </p:spPr>
      </p:sp>
      <p:sp>
        <p:nvSpPr>
          <p:cNvPr id="38" name="Freeform 38"/>
          <p:cNvSpPr/>
          <p:nvPr/>
        </p:nvSpPr>
        <p:spPr>
          <a:xfrm rot="-745957">
            <a:off x="8594824" y="6721272"/>
            <a:ext cx="3466086" cy="930249"/>
          </a:xfrm>
          <a:custGeom>
            <a:avLst/>
            <a:gdLst/>
            <a:ahLst/>
            <a:cxnLst/>
            <a:rect l="l" t="t" r="r" b="b"/>
            <a:pathLst>
              <a:path w="3466086" h="930249">
                <a:moveTo>
                  <a:pt x="0" y="0"/>
                </a:moveTo>
                <a:lnTo>
                  <a:pt x="3466086" y="0"/>
                </a:lnTo>
                <a:lnTo>
                  <a:pt x="3466086" y="930249"/>
                </a:lnTo>
                <a:lnTo>
                  <a:pt x="0" y="930249"/>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b="-26993"/>
            </a:stretch>
          </a:blipFill>
        </p:spPr>
      </p:sp>
      <p:sp>
        <p:nvSpPr>
          <p:cNvPr id="39" name="TextBox 39"/>
          <p:cNvSpPr txBox="1"/>
          <p:nvPr/>
        </p:nvSpPr>
        <p:spPr>
          <a:xfrm rot="-692609">
            <a:off x="9007326" y="6554633"/>
            <a:ext cx="3150994" cy="1129634"/>
          </a:xfrm>
          <a:prstGeom prst="rect">
            <a:avLst/>
          </a:prstGeom>
        </p:spPr>
        <p:txBody>
          <a:bodyPr lIns="0" tIns="0" rIns="0" bIns="0" rtlCol="0" anchor="t">
            <a:spAutoFit/>
          </a:bodyPr>
          <a:lstStyle/>
          <a:p>
            <a:pPr algn="ctr">
              <a:lnSpc>
                <a:spcPts val="9136"/>
              </a:lnSpc>
            </a:pPr>
            <a:r>
              <a:rPr lang="en-US" sz="6526" spc="189">
                <a:solidFill>
                  <a:srgbClr val="000000"/>
                </a:solidFill>
                <a:latin typeface="Kapsalon"/>
              </a:rPr>
              <a:t>soap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4620400" y="1772083"/>
            <a:ext cx="3371417" cy="3371417"/>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5" name="TextBox 5"/>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sp>
        <p:nvSpPr>
          <p:cNvPr id="6" name="Freeform 6"/>
          <p:cNvSpPr/>
          <p:nvPr/>
        </p:nvSpPr>
        <p:spPr>
          <a:xfrm rot="-587332">
            <a:off x="4371396" y="1933329"/>
            <a:ext cx="3793225" cy="593123"/>
          </a:xfrm>
          <a:custGeom>
            <a:avLst/>
            <a:gdLst/>
            <a:ahLst/>
            <a:cxnLst/>
            <a:rect l="l" t="t" r="r" b="b"/>
            <a:pathLst>
              <a:path w="3793225" h="593123">
                <a:moveTo>
                  <a:pt x="0" y="0"/>
                </a:moveTo>
                <a:lnTo>
                  <a:pt x="3793226" y="0"/>
                </a:lnTo>
                <a:lnTo>
                  <a:pt x="3793226" y="593123"/>
                </a:lnTo>
                <a:lnTo>
                  <a:pt x="0" y="593123"/>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sp>
        <p:nvSpPr>
          <p:cNvPr id="7" name="Freeform 7"/>
          <p:cNvSpPr/>
          <p:nvPr/>
        </p:nvSpPr>
        <p:spPr>
          <a:xfrm>
            <a:off x="4998286" y="2727461"/>
            <a:ext cx="2798109" cy="1867738"/>
          </a:xfrm>
          <a:custGeom>
            <a:avLst/>
            <a:gdLst/>
            <a:ahLst/>
            <a:cxnLst/>
            <a:rect l="l" t="t" r="r" b="b"/>
            <a:pathLst>
              <a:path w="2798109" h="1867738">
                <a:moveTo>
                  <a:pt x="0" y="0"/>
                </a:moveTo>
                <a:lnTo>
                  <a:pt x="2798109" y="0"/>
                </a:lnTo>
                <a:lnTo>
                  <a:pt x="2798109" y="1867737"/>
                </a:lnTo>
                <a:lnTo>
                  <a:pt x="0" y="186773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8" name="TextBox 8"/>
          <p:cNvSpPr txBox="1"/>
          <p:nvPr/>
        </p:nvSpPr>
        <p:spPr>
          <a:xfrm rot="-568058">
            <a:off x="4635309" y="1822748"/>
            <a:ext cx="3328191" cy="672466"/>
          </a:xfrm>
          <a:prstGeom prst="rect">
            <a:avLst/>
          </a:prstGeom>
        </p:spPr>
        <p:txBody>
          <a:bodyPr lIns="0" tIns="0" rIns="0" bIns="0" rtlCol="0" anchor="t">
            <a:spAutoFit/>
          </a:bodyPr>
          <a:lstStyle/>
          <a:p>
            <a:pPr algn="ctr">
              <a:lnSpc>
                <a:spcPts val="5459"/>
              </a:lnSpc>
            </a:pPr>
            <a:r>
              <a:rPr lang="en-US" sz="3899" spc="393">
                <a:solidFill>
                  <a:srgbClr val="000000"/>
                </a:solidFill>
                <a:latin typeface="Kapsalon"/>
              </a:rPr>
              <a:t>Yogurt</a:t>
            </a:r>
          </a:p>
        </p:txBody>
      </p:sp>
      <p:grpSp>
        <p:nvGrpSpPr>
          <p:cNvPr id="9" name="Group 9"/>
          <p:cNvGrpSpPr/>
          <p:nvPr/>
        </p:nvGrpSpPr>
        <p:grpSpPr>
          <a:xfrm>
            <a:off x="0" y="279304"/>
            <a:ext cx="4665298" cy="4261172"/>
            <a:chOff x="0" y="0"/>
            <a:chExt cx="6220397" cy="5681563"/>
          </a:xfrm>
        </p:grpSpPr>
        <p:grpSp>
          <p:nvGrpSpPr>
            <p:cNvPr id="10" name="Group 10"/>
            <p:cNvGrpSpPr/>
            <p:nvPr/>
          </p:nvGrpSpPr>
          <p:grpSpPr>
            <a:xfrm>
              <a:off x="733997" y="195163"/>
              <a:ext cx="5486400" cy="548640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055"/>
                  </a:lnSpc>
                </a:pPr>
                <a:endParaRPr/>
              </a:p>
            </p:txBody>
          </p:sp>
        </p:grpSp>
        <p:sp>
          <p:nvSpPr>
            <p:cNvPr id="13" name="Freeform 13"/>
            <p:cNvSpPr/>
            <p:nvPr/>
          </p:nvSpPr>
          <p:spPr>
            <a:xfrm>
              <a:off x="974660" y="1648301"/>
              <a:ext cx="5005074" cy="2834123"/>
            </a:xfrm>
            <a:custGeom>
              <a:avLst/>
              <a:gdLst/>
              <a:ahLst/>
              <a:cxnLst/>
              <a:rect l="l" t="t" r="r" b="b"/>
              <a:pathLst>
                <a:path w="5005074" h="2834123">
                  <a:moveTo>
                    <a:pt x="0" y="0"/>
                  </a:moveTo>
                  <a:lnTo>
                    <a:pt x="5005074" y="0"/>
                  </a:lnTo>
                  <a:lnTo>
                    <a:pt x="5005074" y="2834124"/>
                  </a:lnTo>
                  <a:lnTo>
                    <a:pt x="0" y="2834124"/>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4" name="Freeform 14"/>
            <p:cNvSpPr/>
            <p:nvPr/>
          </p:nvSpPr>
          <p:spPr>
            <a:xfrm rot="-587332">
              <a:off x="36958" y="515511"/>
              <a:ext cx="6146482" cy="961086"/>
            </a:xfrm>
            <a:custGeom>
              <a:avLst/>
              <a:gdLst/>
              <a:ahLst/>
              <a:cxnLst/>
              <a:rect l="l" t="t" r="r" b="b"/>
              <a:pathLst>
                <a:path w="6146482" h="961086">
                  <a:moveTo>
                    <a:pt x="0" y="0"/>
                  </a:moveTo>
                  <a:lnTo>
                    <a:pt x="6146481" y="0"/>
                  </a:lnTo>
                  <a:lnTo>
                    <a:pt x="6146481" y="961086"/>
                  </a:lnTo>
                  <a:lnTo>
                    <a:pt x="0" y="961086"/>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sp>
          <p:nvSpPr>
            <p:cNvPr id="15" name="TextBox 15"/>
            <p:cNvSpPr txBox="1"/>
            <p:nvPr/>
          </p:nvSpPr>
          <p:spPr>
            <a:xfrm rot="-568058">
              <a:off x="136486" y="554305"/>
              <a:ext cx="5817254" cy="783168"/>
            </a:xfrm>
            <a:prstGeom prst="rect">
              <a:avLst/>
            </a:prstGeom>
          </p:spPr>
          <p:txBody>
            <a:bodyPr lIns="0" tIns="0" rIns="0" bIns="0" rtlCol="0" anchor="t">
              <a:spAutoFit/>
            </a:bodyPr>
            <a:lstStyle/>
            <a:p>
              <a:pPr algn="ctr">
                <a:lnSpc>
                  <a:spcPts val="4899"/>
                </a:lnSpc>
              </a:pPr>
              <a:r>
                <a:rPr lang="en-US" sz="3499" spc="353">
                  <a:solidFill>
                    <a:srgbClr val="000000"/>
                  </a:solidFill>
                  <a:latin typeface="Kapsalon"/>
                </a:rPr>
                <a:t>Gummy Bears </a:t>
              </a:r>
            </a:p>
          </p:txBody>
        </p:sp>
      </p:grpSp>
      <p:grpSp>
        <p:nvGrpSpPr>
          <p:cNvPr id="16" name="Group 16"/>
          <p:cNvGrpSpPr/>
          <p:nvPr/>
        </p:nvGrpSpPr>
        <p:grpSpPr>
          <a:xfrm>
            <a:off x="8329795" y="398966"/>
            <a:ext cx="3938438" cy="393843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sp>
        <p:nvSpPr>
          <p:cNvPr id="19" name="Freeform 19"/>
          <p:cNvSpPr/>
          <p:nvPr/>
        </p:nvSpPr>
        <p:spPr>
          <a:xfrm rot="-587332">
            <a:off x="7990818" y="747470"/>
            <a:ext cx="4768578" cy="745632"/>
          </a:xfrm>
          <a:custGeom>
            <a:avLst/>
            <a:gdLst/>
            <a:ahLst/>
            <a:cxnLst/>
            <a:rect l="l" t="t" r="r" b="b"/>
            <a:pathLst>
              <a:path w="4768578" h="745632">
                <a:moveTo>
                  <a:pt x="0" y="0"/>
                </a:moveTo>
                <a:lnTo>
                  <a:pt x="4768577" y="0"/>
                </a:lnTo>
                <a:lnTo>
                  <a:pt x="4768577" y="745632"/>
                </a:lnTo>
                <a:lnTo>
                  <a:pt x="0" y="7456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Freeform 20"/>
          <p:cNvSpPr/>
          <p:nvPr/>
        </p:nvSpPr>
        <p:spPr>
          <a:xfrm>
            <a:off x="8472670" y="1028700"/>
            <a:ext cx="3523289" cy="2632629"/>
          </a:xfrm>
          <a:custGeom>
            <a:avLst/>
            <a:gdLst/>
            <a:ahLst/>
            <a:cxnLst/>
            <a:rect l="l" t="t" r="r" b="b"/>
            <a:pathLst>
              <a:path w="3523289" h="2632629">
                <a:moveTo>
                  <a:pt x="0" y="0"/>
                </a:moveTo>
                <a:lnTo>
                  <a:pt x="3523288" y="0"/>
                </a:lnTo>
                <a:lnTo>
                  <a:pt x="3523288" y="2632629"/>
                </a:lnTo>
                <a:lnTo>
                  <a:pt x="0" y="2632629"/>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grpSp>
        <p:nvGrpSpPr>
          <p:cNvPr id="21" name="Group 21"/>
          <p:cNvGrpSpPr/>
          <p:nvPr/>
        </p:nvGrpSpPr>
        <p:grpSpPr>
          <a:xfrm>
            <a:off x="8405995" y="4853550"/>
            <a:ext cx="3939915" cy="3939915"/>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23" name="TextBox 23"/>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sp>
        <p:nvSpPr>
          <p:cNvPr id="24" name="Freeform 24"/>
          <p:cNvSpPr/>
          <p:nvPr/>
        </p:nvSpPr>
        <p:spPr>
          <a:xfrm rot="-587332">
            <a:off x="7991201" y="5199981"/>
            <a:ext cx="4130523" cy="645864"/>
          </a:xfrm>
          <a:custGeom>
            <a:avLst/>
            <a:gdLst/>
            <a:ahLst/>
            <a:cxnLst/>
            <a:rect l="l" t="t" r="r" b="b"/>
            <a:pathLst>
              <a:path w="4130523" h="645864">
                <a:moveTo>
                  <a:pt x="0" y="0"/>
                </a:moveTo>
                <a:lnTo>
                  <a:pt x="4130523" y="0"/>
                </a:lnTo>
                <a:lnTo>
                  <a:pt x="4130523" y="645864"/>
                </a:lnTo>
                <a:lnTo>
                  <a:pt x="0" y="645864"/>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grpSp>
        <p:nvGrpSpPr>
          <p:cNvPr id="25" name="Group 25"/>
          <p:cNvGrpSpPr/>
          <p:nvPr/>
        </p:nvGrpSpPr>
        <p:grpSpPr>
          <a:xfrm>
            <a:off x="3833800" y="6018708"/>
            <a:ext cx="4390728" cy="4134195"/>
            <a:chOff x="0" y="0"/>
            <a:chExt cx="5854304" cy="5512261"/>
          </a:xfrm>
        </p:grpSpPr>
        <p:grpSp>
          <p:nvGrpSpPr>
            <p:cNvPr id="26" name="Group 26"/>
            <p:cNvGrpSpPr/>
            <p:nvPr/>
          </p:nvGrpSpPr>
          <p:grpSpPr>
            <a:xfrm>
              <a:off x="328319" y="25861"/>
              <a:ext cx="5486400" cy="5486400"/>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28" name="TextBox 28"/>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sp>
          <p:nvSpPr>
            <p:cNvPr id="29" name="Freeform 29"/>
            <p:cNvSpPr/>
            <p:nvPr/>
          </p:nvSpPr>
          <p:spPr>
            <a:xfrm rot="-587332">
              <a:off x="262898" y="439085"/>
              <a:ext cx="5235245" cy="818602"/>
            </a:xfrm>
            <a:custGeom>
              <a:avLst/>
              <a:gdLst/>
              <a:ahLst/>
              <a:cxnLst/>
              <a:rect l="l" t="t" r="r" b="b"/>
              <a:pathLst>
                <a:path w="5235245" h="818602">
                  <a:moveTo>
                    <a:pt x="0" y="0"/>
                  </a:moveTo>
                  <a:lnTo>
                    <a:pt x="5235245" y="0"/>
                  </a:lnTo>
                  <a:lnTo>
                    <a:pt x="5235245" y="818601"/>
                  </a:lnTo>
                  <a:lnTo>
                    <a:pt x="0" y="818601"/>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sp>
          <p:nvSpPr>
            <p:cNvPr id="30" name="Freeform 30"/>
            <p:cNvSpPr/>
            <p:nvPr/>
          </p:nvSpPr>
          <p:spPr>
            <a:xfrm>
              <a:off x="655627" y="1501120"/>
              <a:ext cx="4730185" cy="3287479"/>
            </a:xfrm>
            <a:custGeom>
              <a:avLst/>
              <a:gdLst/>
              <a:ahLst/>
              <a:cxnLst/>
              <a:rect l="l" t="t" r="r" b="b"/>
              <a:pathLst>
                <a:path w="4730185" h="3287479">
                  <a:moveTo>
                    <a:pt x="0" y="0"/>
                  </a:moveTo>
                  <a:lnTo>
                    <a:pt x="4730185" y="0"/>
                  </a:lnTo>
                  <a:lnTo>
                    <a:pt x="4730185" y="3287479"/>
                  </a:lnTo>
                  <a:lnTo>
                    <a:pt x="0" y="3287479"/>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sp>
        <p:sp>
          <p:nvSpPr>
            <p:cNvPr id="31" name="TextBox 31"/>
            <p:cNvSpPr txBox="1"/>
            <p:nvPr/>
          </p:nvSpPr>
          <p:spPr>
            <a:xfrm rot="-568058">
              <a:off x="12565" y="423756"/>
              <a:ext cx="5817254" cy="783168"/>
            </a:xfrm>
            <a:prstGeom prst="rect">
              <a:avLst/>
            </a:prstGeom>
          </p:spPr>
          <p:txBody>
            <a:bodyPr lIns="0" tIns="0" rIns="0" bIns="0" rtlCol="0" anchor="t">
              <a:spAutoFit/>
            </a:bodyPr>
            <a:lstStyle/>
            <a:p>
              <a:pPr algn="ctr">
                <a:lnSpc>
                  <a:spcPts val="4899"/>
                </a:lnSpc>
              </a:pPr>
              <a:r>
                <a:rPr lang="en-US" sz="3499" spc="353">
                  <a:solidFill>
                    <a:srgbClr val="000000"/>
                  </a:solidFill>
                  <a:latin typeface="Kapsalon"/>
                </a:rPr>
                <a:t>Ice Cream</a:t>
              </a:r>
            </a:p>
          </p:txBody>
        </p:sp>
      </p:grpSp>
      <p:grpSp>
        <p:nvGrpSpPr>
          <p:cNvPr id="32" name="Group 32"/>
          <p:cNvGrpSpPr/>
          <p:nvPr/>
        </p:nvGrpSpPr>
        <p:grpSpPr>
          <a:xfrm>
            <a:off x="-1300" y="4853550"/>
            <a:ext cx="3997745" cy="3371417"/>
            <a:chOff x="0" y="0"/>
            <a:chExt cx="5330327" cy="4495223"/>
          </a:xfrm>
        </p:grpSpPr>
        <p:grpSp>
          <p:nvGrpSpPr>
            <p:cNvPr id="33" name="Group 33"/>
            <p:cNvGrpSpPr/>
            <p:nvPr/>
          </p:nvGrpSpPr>
          <p:grpSpPr>
            <a:xfrm>
              <a:off x="835104" y="0"/>
              <a:ext cx="4495223" cy="4495223"/>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35" name="TextBox 35"/>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sp>
          <p:nvSpPr>
            <p:cNvPr id="36" name="Freeform 36"/>
            <p:cNvSpPr/>
            <p:nvPr/>
          </p:nvSpPr>
          <p:spPr>
            <a:xfrm rot="-587332">
              <a:off x="30742" y="525214"/>
              <a:ext cx="5112694" cy="799439"/>
            </a:xfrm>
            <a:custGeom>
              <a:avLst/>
              <a:gdLst/>
              <a:ahLst/>
              <a:cxnLst/>
              <a:rect l="l" t="t" r="r" b="b"/>
              <a:pathLst>
                <a:path w="5112694" h="799439">
                  <a:moveTo>
                    <a:pt x="0" y="0"/>
                  </a:moveTo>
                  <a:lnTo>
                    <a:pt x="5112694" y="0"/>
                  </a:lnTo>
                  <a:lnTo>
                    <a:pt x="5112694" y="799439"/>
                  </a:lnTo>
                  <a:lnTo>
                    <a:pt x="0" y="799439"/>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sp>
          <p:nvSpPr>
            <p:cNvPr id="37" name="Freeform 37"/>
            <p:cNvSpPr/>
            <p:nvPr/>
          </p:nvSpPr>
          <p:spPr>
            <a:xfrm>
              <a:off x="1103153" y="1282233"/>
              <a:ext cx="4071025" cy="2712320"/>
            </a:xfrm>
            <a:custGeom>
              <a:avLst/>
              <a:gdLst/>
              <a:ahLst/>
              <a:cxnLst/>
              <a:rect l="l" t="t" r="r" b="b"/>
              <a:pathLst>
                <a:path w="4071025" h="2712320">
                  <a:moveTo>
                    <a:pt x="0" y="0"/>
                  </a:moveTo>
                  <a:lnTo>
                    <a:pt x="4071024" y="0"/>
                  </a:lnTo>
                  <a:lnTo>
                    <a:pt x="4071024" y="2712320"/>
                  </a:lnTo>
                  <a:lnTo>
                    <a:pt x="0" y="271232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38" name="TextBox 38"/>
            <p:cNvSpPr txBox="1"/>
            <p:nvPr/>
          </p:nvSpPr>
          <p:spPr>
            <a:xfrm rot="-568058">
              <a:off x="173992" y="523414"/>
              <a:ext cx="4690597" cy="761155"/>
            </a:xfrm>
            <a:prstGeom prst="rect">
              <a:avLst/>
            </a:prstGeom>
          </p:spPr>
          <p:txBody>
            <a:bodyPr lIns="0" tIns="0" rIns="0" bIns="0" rtlCol="0" anchor="t">
              <a:spAutoFit/>
            </a:bodyPr>
            <a:lstStyle/>
            <a:p>
              <a:pPr algn="ctr">
                <a:lnSpc>
                  <a:spcPts val="4759"/>
                </a:lnSpc>
              </a:pPr>
              <a:r>
                <a:rPr lang="en-US" sz="3399" spc="343">
                  <a:solidFill>
                    <a:srgbClr val="000000"/>
                  </a:solidFill>
                  <a:latin typeface="Kapsalon"/>
                </a:rPr>
                <a:t>Jello</a:t>
              </a:r>
            </a:p>
          </p:txBody>
        </p:sp>
      </p:grpSp>
      <p:sp>
        <p:nvSpPr>
          <p:cNvPr id="39" name="Freeform 39"/>
          <p:cNvSpPr/>
          <p:nvPr/>
        </p:nvSpPr>
        <p:spPr>
          <a:xfrm rot="-590089">
            <a:off x="8135492" y="5916578"/>
            <a:ext cx="3852499" cy="2566727"/>
          </a:xfrm>
          <a:custGeom>
            <a:avLst/>
            <a:gdLst/>
            <a:ahLst/>
            <a:cxnLst/>
            <a:rect l="l" t="t" r="r" b="b"/>
            <a:pathLst>
              <a:path w="3852499" h="2566727">
                <a:moveTo>
                  <a:pt x="0" y="0"/>
                </a:moveTo>
                <a:lnTo>
                  <a:pt x="3852499" y="0"/>
                </a:lnTo>
                <a:lnTo>
                  <a:pt x="3852499" y="2566728"/>
                </a:lnTo>
                <a:lnTo>
                  <a:pt x="0" y="2566728"/>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sp>
      <p:sp>
        <p:nvSpPr>
          <p:cNvPr id="40" name="TextBox 40"/>
          <p:cNvSpPr txBox="1"/>
          <p:nvPr/>
        </p:nvSpPr>
        <p:spPr>
          <a:xfrm rot="-568058">
            <a:off x="7936199" y="5163019"/>
            <a:ext cx="4362940" cy="606426"/>
          </a:xfrm>
          <a:prstGeom prst="rect">
            <a:avLst/>
          </a:prstGeom>
        </p:spPr>
        <p:txBody>
          <a:bodyPr lIns="0" tIns="0" rIns="0" bIns="0" rtlCol="0" anchor="t">
            <a:spAutoFit/>
          </a:bodyPr>
          <a:lstStyle/>
          <a:p>
            <a:pPr algn="ctr">
              <a:lnSpc>
                <a:spcPts val="4899"/>
              </a:lnSpc>
            </a:pPr>
            <a:r>
              <a:rPr lang="en-US" sz="3499" spc="353">
                <a:solidFill>
                  <a:srgbClr val="000000"/>
                </a:solidFill>
                <a:latin typeface="Kapsalon"/>
              </a:rPr>
              <a:t>Chewing Gum</a:t>
            </a:r>
          </a:p>
        </p:txBody>
      </p:sp>
      <p:sp>
        <p:nvSpPr>
          <p:cNvPr id="41" name="TextBox 41"/>
          <p:cNvSpPr txBox="1"/>
          <p:nvPr/>
        </p:nvSpPr>
        <p:spPr>
          <a:xfrm>
            <a:off x="12526884" y="1114425"/>
            <a:ext cx="5482856" cy="79724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Gelatin is made from cattle bones that are crushed and cooked.  There is a gelatin plant near Sioux City, Iowa.  Gelatin is used in many products we use each day.</a:t>
            </a:r>
          </a:p>
        </p:txBody>
      </p:sp>
      <p:sp>
        <p:nvSpPr>
          <p:cNvPr id="42" name="TextBox 42"/>
          <p:cNvSpPr txBox="1"/>
          <p:nvPr/>
        </p:nvSpPr>
        <p:spPr>
          <a:xfrm rot="-568058">
            <a:off x="8153000" y="768230"/>
            <a:ext cx="4362940" cy="622936"/>
          </a:xfrm>
          <a:prstGeom prst="rect">
            <a:avLst/>
          </a:prstGeom>
        </p:spPr>
        <p:txBody>
          <a:bodyPr lIns="0" tIns="0" rIns="0" bIns="0" rtlCol="0" anchor="t">
            <a:spAutoFit/>
          </a:bodyPr>
          <a:lstStyle/>
          <a:p>
            <a:pPr algn="ctr">
              <a:lnSpc>
                <a:spcPts val="5039"/>
              </a:lnSpc>
            </a:pPr>
            <a:r>
              <a:rPr lang="en-US" sz="3599" spc="363">
                <a:solidFill>
                  <a:srgbClr val="000000"/>
                </a:solidFill>
                <a:latin typeface="Kapsalon"/>
              </a:rPr>
              <a:t>Marshmellows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252545" y="3412816"/>
            <a:ext cx="3086100" cy="3086100"/>
            <a:chOff x="0" y="0"/>
            <a:chExt cx="812800" cy="812800"/>
          </a:xfrm>
        </p:grpSpPr>
        <p:sp>
          <p:nvSpPr>
            <p:cNvPr id="4" name="Freeform 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5" name="TextBox 5"/>
            <p:cNvSpPr txBox="1"/>
            <p:nvPr/>
          </p:nvSpPr>
          <p:spPr>
            <a:xfrm>
              <a:off x="0" y="-57150"/>
              <a:ext cx="812800" cy="869950"/>
            </a:xfrm>
            <a:prstGeom prst="rect">
              <a:avLst/>
            </a:prstGeom>
          </p:spPr>
          <p:txBody>
            <a:bodyPr lIns="50800" tIns="50800" rIns="50800" bIns="50800" rtlCol="0" anchor="ctr"/>
            <a:lstStyle/>
            <a:p>
              <a:pPr algn="ctr">
                <a:lnSpc>
                  <a:spcPts val="3055"/>
                </a:lnSpc>
              </a:pPr>
              <a:endParaRPr/>
            </a:p>
          </p:txBody>
        </p:sp>
      </p:grpSp>
      <p:sp>
        <p:nvSpPr>
          <p:cNvPr id="6" name="Freeform 6"/>
          <p:cNvSpPr/>
          <p:nvPr/>
        </p:nvSpPr>
        <p:spPr>
          <a:xfrm rot="-414495">
            <a:off x="43363" y="3230706"/>
            <a:ext cx="3466086" cy="930249"/>
          </a:xfrm>
          <a:custGeom>
            <a:avLst/>
            <a:gdLst/>
            <a:ahLst/>
            <a:cxnLst/>
            <a:rect l="l" t="t" r="r" b="b"/>
            <a:pathLst>
              <a:path w="3466086" h="930249">
                <a:moveTo>
                  <a:pt x="0" y="0"/>
                </a:moveTo>
                <a:lnTo>
                  <a:pt x="3466086" y="0"/>
                </a:lnTo>
                <a:lnTo>
                  <a:pt x="3466086" y="930249"/>
                </a:lnTo>
                <a:lnTo>
                  <a:pt x="0" y="930249"/>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b="-26993"/>
            </a:stretch>
          </a:blipFill>
        </p:spPr>
      </p:sp>
      <p:grpSp>
        <p:nvGrpSpPr>
          <p:cNvPr id="7" name="Group 7"/>
          <p:cNvGrpSpPr/>
          <p:nvPr/>
        </p:nvGrpSpPr>
        <p:grpSpPr>
          <a:xfrm>
            <a:off x="3936342" y="2651772"/>
            <a:ext cx="3086100" cy="3086100"/>
            <a:chOff x="0" y="0"/>
            <a:chExt cx="812800" cy="812800"/>
          </a:xfrm>
        </p:grpSpPr>
        <p:sp>
          <p:nvSpPr>
            <p:cNvPr id="8" name="Freeform 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9" name="TextBox 9"/>
            <p:cNvSpPr txBox="1"/>
            <p:nvPr/>
          </p:nvSpPr>
          <p:spPr>
            <a:xfrm>
              <a:off x="0" y="-57150"/>
              <a:ext cx="812800" cy="869950"/>
            </a:xfrm>
            <a:prstGeom prst="rect">
              <a:avLst/>
            </a:prstGeom>
          </p:spPr>
          <p:txBody>
            <a:bodyPr lIns="50800" tIns="50800" rIns="50800" bIns="50800" rtlCol="0" anchor="ctr"/>
            <a:lstStyle/>
            <a:p>
              <a:pPr algn="ctr">
                <a:lnSpc>
                  <a:spcPts val="3055"/>
                </a:lnSpc>
              </a:pPr>
              <a:endParaRPr/>
            </a:p>
          </p:txBody>
        </p:sp>
      </p:grpSp>
      <p:sp>
        <p:nvSpPr>
          <p:cNvPr id="10" name="Freeform 10"/>
          <p:cNvSpPr/>
          <p:nvPr/>
        </p:nvSpPr>
        <p:spPr>
          <a:xfrm rot="-414495">
            <a:off x="3727160" y="2469662"/>
            <a:ext cx="3466086" cy="930249"/>
          </a:xfrm>
          <a:custGeom>
            <a:avLst/>
            <a:gdLst/>
            <a:ahLst/>
            <a:cxnLst/>
            <a:rect l="l" t="t" r="r" b="b"/>
            <a:pathLst>
              <a:path w="3466086" h="930249">
                <a:moveTo>
                  <a:pt x="0" y="0"/>
                </a:moveTo>
                <a:lnTo>
                  <a:pt x="3466086" y="0"/>
                </a:lnTo>
                <a:lnTo>
                  <a:pt x="3466086" y="930249"/>
                </a:lnTo>
                <a:lnTo>
                  <a:pt x="0" y="930249"/>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b="-26993"/>
            </a:stretch>
          </a:blipFill>
        </p:spPr>
      </p:sp>
      <p:grpSp>
        <p:nvGrpSpPr>
          <p:cNvPr id="11" name="Group 11"/>
          <p:cNvGrpSpPr/>
          <p:nvPr/>
        </p:nvGrpSpPr>
        <p:grpSpPr>
          <a:xfrm>
            <a:off x="7620138" y="3412816"/>
            <a:ext cx="3086100" cy="3086100"/>
            <a:chOff x="0" y="0"/>
            <a:chExt cx="812800" cy="812800"/>
          </a:xfrm>
        </p:grpSpPr>
        <p:sp>
          <p:nvSpPr>
            <p:cNvPr id="12" name="Freeform 1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13" name="TextBox 13"/>
            <p:cNvSpPr txBox="1"/>
            <p:nvPr/>
          </p:nvSpPr>
          <p:spPr>
            <a:xfrm>
              <a:off x="0" y="-57150"/>
              <a:ext cx="812800" cy="869950"/>
            </a:xfrm>
            <a:prstGeom prst="rect">
              <a:avLst/>
            </a:prstGeom>
          </p:spPr>
          <p:txBody>
            <a:bodyPr lIns="50800" tIns="50800" rIns="50800" bIns="50800" rtlCol="0" anchor="ctr"/>
            <a:lstStyle/>
            <a:p>
              <a:pPr algn="ctr">
                <a:lnSpc>
                  <a:spcPts val="3055"/>
                </a:lnSpc>
              </a:pPr>
              <a:endParaRPr/>
            </a:p>
          </p:txBody>
        </p:sp>
      </p:grpSp>
      <p:sp>
        <p:nvSpPr>
          <p:cNvPr id="14" name="Freeform 14"/>
          <p:cNvSpPr/>
          <p:nvPr/>
        </p:nvSpPr>
        <p:spPr>
          <a:xfrm rot="-414495">
            <a:off x="7410957" y="3230706"/>
            <a:ext cx="3466086" cy="930249"/>
          </a:xfrm>
          <a:custGeom>
            <a:avLst/>
            <a:gdLst/>
            <a:ahLst/>
            <a:cxnLst/>
            <a:rect l="l" t="t" r="r" b="b"/>
            <a:pathLst>
              <a:path w="3466086" h="930249">
                <a:moveTo>
                  <a:pt x="0" y="0"/>
                </a:moveTo>
                <a:lnTo>
                  <a:pt x="3466086" y="0"/>
                </a:lnTo>
                <a:lnTo>
                  <a:pt x="3466086" y="930249"/>
                </a:lnTo>
                <a:lnTo>
                  <a:pt x="0" y="930249"/>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b="-26993"/>
            </a:stretch>
          </a:blipFill>
        </p:spPr>
      </p:sp>
      <p:grpSp>
        <p:nvGrpSpPr>
          <p:cNvPr id="15" name="Group 15"/>
          <p:cNvGrpSpPr/>
          <p:nvPr/>
        </p:nvGrpSpPr>
        <p:grpSpPr>
          <a:xfrm>
            <a:off x="11393784" y="2651772"/>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17" name="TextBox 17"/>
            <p:cNvSpPr txBox="1"/>
            <p:nvPr/>
          </p:nvSpPr>
          <p:spPr>
            <a:xfrm>
              <a:off x="0" y="-57150"/>
              <a:ext cx="812800" cy="869950"/>
            </a:xfrm>
            <a:prstGeom prst="rect">
              <a:avLst/>
            </a:prstGeom>
          </p:spPr>
          <p:txBody>
            <a:bodyPr lIns="50800" tIns="50800" rIns="50800" bIns="50800" rtlCol="0" anchor="ctr"/>
            <a:lstStyle/>
            <a:p>
              <a:pPr algn="ctr">
                <a:lnSpc>
                  <a:spcPts val="3055"/>
                </a:lnSpc>
              </a:pPr>
              <a:endParaRPr/>
            </a:p>
          </p:txBody>
        </p:sp>
      </p:grpSp>
      <p:sp>
        <p:nvSpPr>
          <p:cNvPr id="18" name="Freeform 18"/>
          <p:cNvSpPr/>
          <p:nvPr/>
        </p:nvSpPr>
        <p:spPr>
          <a:xfrm rot="-414495">
            <a:off x="11184602" y="2469662"/>
            <a:ext cx="3466086" cy="930249"/>
          </a:xfrm>
          <a:custGeom>
            <a:avLst/>
            <a:gdLst/>
            <a:ahLst/>
            <a:cxnLst/>
            <a:rect l="l" t="t" r="r" b="b"/>
            <a:pathLst>
              <a:path w="3466086" h="930249">
                <a:moveTo>
                  <a:pt x="0" y="0"/>
                </a:moveTo>
                <a:lnTo>
                  <a:pt x="3466086" y="0"/>
                </a:lnTo>
                <a:lnTo>
                  <a:pt x="3466086" y="930249"/>
                </a:lnTo>
                <a:lnTo>
                  <a:pt x="0" y="930249"/>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b="-26993"/>
            </a:stretch>
          </a:blipFill>
        </p:spPr>
      </p:sp>
      <p:grpSp>
        <p:nvGrpSpPr>
          <p:cNvPr id="19" name="Group 19"/>
          <p:cNvGrpSpPr/>
          <p:nvPr/>
        </p:nvGrpSpPr>
        <p:grpSpPr>
          <a:xfrm>
            <a:off x="14987732" y="2814546"/>
            <a:ext cx="3086100" cy="3086100"/>
            <a:chOff x="0" y="0"/>
            <a:chExt cx="812800" cy="812800"/>
          </a:xfrm>
        </p:grpSpPr>
        <p:sp>
          <p:nvSpPr>
            <p:cNvPr id="20" name="Freeform 2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21" name="TextBox 21"/>
            <p:cNvSpPr txBox="1"/>
            <p:nvPr/>
          </p:nvSpPr>
          <p:spPr>
            <a:xfrm>
              <a:off x="0" y="-57150"/>
              <a:ext cx="812800" cy="869950"/>
            </a:xfrm>
            <a:prstGeom prst="rect">
              <a:avLst/>
            </a:prstGeom>
          </p:spPr>
          <p:txBody>
            <a:bodyPr lIns="50800" tIns="50800" rIns="50800" bIns="50800" rtlCol="0" anchor="ctr"/>
            <a:lstStyle/>
            <a:p>
              <a:pPr algn="ctr">
                <a:lnSpc>
                  <a:spcPts val="3055"/>
                </a:lnSpc>
              </a:pPr>
              <a:endParaRPr/>
            </a:p>
          </p:txBody>
        </p:sp>
      </p:grpSp>
      <p:sp>
        <p:nvSpPr>
          <p:cNvPr id="22" name="Freeform 22"/>
          <p:cNvSpPr/>
          <p:nvPr/>
        </p:nvSpPr>
        <p:spPr>
          <a:xfrm rot="-414495">
            <a:off x="14778551" y="2632436"/>
            <a:ext cx="3466086" cy="930249"/>
          </a:xfrm>
          <a:custGeom>
            <a:avLst/>
            <a:gdLst/>
            <a:ahLst/>
            <a:cxnLst/>
            <a:rect l="l" t="t" r="r" b="b"/>
            <a:pathLst>
              <a:path w="3466086" h="930249">
                <a:moveTo>
                  <a:pt x="0" y="0"/>
                </a:moveTo>
                <a:lnTo>
                  <a:pt x="3466086" y="0"/>
                </a:lnTo>
                <a:lnTo>
                  <a:pt x="3466086" y="930249"/>
                </a:lnTo>
                <a:lnTo>
                  <a:pt x="0" y="930249"/>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b="-26993"/>
            </a:stretch>
          </a:blipFill>
        </p:spPr>
      </p:sp>
      <p:grpSp>
        <p:nvGrpSpPr>
          <p:cNvPr id="23" name="Group 23"/>
          <p:cNvGrpSpPr/>
          <p:nvPr/>
        </p:nvGrpSpPr>
        <p:grpSpPr>
          <a:xfrm>
            <a:off x="12833915" y="6506904"/>
            <a:ext cx="3086100" cy="3086100"/>
            <a:chOff x="0" y="0"/>
            <a:chExt cx="812800" cy="812800"/>
          </a:xfrm>
        </p:grpSpPr>
        <p:sp>
          <p:nvSpPr>
            <p:cNvPr id="24" name="Freeform 2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25" name="TextBox 25"/>
            <p:cNvSpPr txBox="1"/>
            <p:nvPr/>
          </p:nvSpPr>
          <p:spPr>
            <a:xfrm>
              <a:off x="0" y="-57150"/>
              <a:ext cx="812800" cy="869950"/>
            </a:xfrm>
            <a:prstGeom prst="rect">
              <a:avLst/>
            </a:prstGeom>
          </p:spPr>
          <p:txBody>
            <a:bodyPr lIns="50800" tIns="50800" rIns="50800" bIns="50800" rtlCol="0" anchor="ctr"/>
            <a:lstStyle/>
            <a:p>
              <a:pPr algn="ctr">
                <a:lnSpc>
                  <a:spcPts val="3055"/>
                </a:lnSpc>
              </a:pPr>
              <a:endParaRPr/>
            </a:p>
          </p:txBody>
        </p:sp>
      </p:grpSp>
      <p:sp>
        <p:nvSpPr>
          <p:cNvPr id="26" name="Freeform 26"/>
          <p:cNvSpPr/>
          <p:nvPr/>
        </p:nvSpPr>
        <p:spPr>
          <a:xfrm rot="-414495">
            <a:off x="12624734" y="6324794"/>
            <a:ext cx="3466086" cy="930249"/>
          </a:xfrm>
          <a:custGeom>
            <a:avLst/>
            <a:gdLst/>
            <a:ahLst/>
            <a:cxnLst/>
            <a:rect l="l" t="t" r="r" b="b"/>
            <a:pathLst>
              <a:path w="3466086" h="930249">
                <a:moveTo>
                  <a:pt x="0" y="0"/>
                </a:moveTo>
                <a:lnTo>
                  <a:pt x="3466086" y="0"/>
                </a:lnTo>
                <a:lnTo>
                  <a:pt x="3466086" y="930249"/>
                </a:lnTo>
                <a:lnTo>
                  <a:pt x="0" y="930249"/>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b="-26993"/>
            </a:stretch>
          </a:blipFill>
        </p:spPr>
      </p:sp>
      <p:grpSp>
        <p:nvGrpSpPr>
          <p:cNvPr id="27" name="Group 27"/>
          <p:cNvGrpSpPr/>
          <p:nvPr/>
        </p:nvGrpSpPr>
        <p:grpSpPr>
          <a:xfrm>
            <a:off x="7847458" y="6679620"/>
            <a:ext cx="3552812" cy="3473283"/>
            <a:chOff x="0" y="0"/>
            <a:chExt cx="4737083" cy="4631044"/>
          </a:xfrm>
        </p:grpSpPr>
        <p:grpSp>
          <p:nvGrpSpPr>
            <p:cNvPr id="28" name="Group 28"/>
            <p:cNvGrpSpPr/>
            <p:nvPr/>
          </p:nvGrpSpPr>
          <p:grpSpPr>
            <a:xfrm>
              <a:off x="336726" y="516244"/>
              <a:ext cx="4114800" cy="4114800"/>
              <a:chOff x="0" y="0"/>
              <a:chExt cx="812800" cy="812800"/>
            </a:xfrm>
          </p:grpSpPr>
          <p:sp>
            <p:nvSpPr>
              <p:cNvPr id="29" name="Freeform 2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30" name="TextBox 30"/>
              <p:cNvSpPr txBox="1"/>
              <p:nvPr/>
            </p:nvSpPr>
            <p:spPr>
              <a:xfrm>
                <a:off x="0" y="-57150"/>
                <a:ext cx="812800" cy="869950"/>
              </a:xfrm>
              <a:prstGeom prst="rect">
                <a:avLst/>
              </a:prstGeom>
            </p:spPr>
            <p:txBody>
              <a:bodyPr lIns="50800" tIns="50800" rIns="50800" bIns="50800" rtlCol="0" anchor="ctr"/>
              <a:lstStyle/>
              <a:p>
                <a:pPr algn="ctr">
                  <a:lnSpc>
                    <a:spcPts val="3055"/>
                  </a:lnSpc>
                </a:pPr>
                <a:endParaRPr/>
              </a:p>
            </p:txBody>
          </p:sp>
        </p:grpSp>
        <p:sp>
          <p:nvSpPr>
            <p:cNvPr id="31" name="Freeform 31"/>
            <p:cNvSpPr/>
            <p:nvPr/>
          </p:nvSpPr>
          <p:spPr>
            <a:xfrm rot="-414495">
              <a:off x="57818" y="273431"/>
              <a:ext cx="4621448" cy="1240332"/>
            </a:xfrm>
            <a:custGeom>
              <a:avLst/>
              <a:gdLst/>
              <a:ahLst/>
              <a:cxnLst/>
              <a:rect l="l" t="t" r="r" b="b"/>
              <a:pathLst>
                <a:path w="4621448" h="1240332">
                  <a:moveTo>
                    <a:pt x="0" y="0"/>
                  </a:moveTo>
                  <a:lnTo>
                    <a:pt x="4621447" y="0"/>
                  </a:lnTo>
                  <a:lnTo>
                    <a:pt x="4621447" y="1240332"/>
                  </a:lnTo>
                  <a:lnTo>
                    <a:pt x="0" y="1240332"/>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b="-26993"/>
              </a:stretch>
            </a:blipFill>
          </p:spPr>
        </p:sp>
      </p:grpSp>
      <p:grpSp>
        <p:nvGrpSpPr>
          <p:cNvPr id="32" name="Group 32"/>
          <p:cNvGrpSpPr/>
          <p:nvPr/>
        </p:nvGrpSpPr>
        <p:grpSpPr>
          <a:xfrm>
            <a:off x="3362397" y="6667024"/>
            <a:ext cx="3086100" cy="3086100"/>
            <a:chOff x="0" y="0"/>
            <a:chExt cx="812800" cy="812800"/>
          </a:xfrm>
        </p:grpSpPr>
        <p:sp>
          <p:nvSpPr>
            <p:cNvPr id="33" name="Freeform 3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8E8E8"/>
            </a:solidFill>
          </p:spPr>
        </p:sp>
        <p:sp>
          <p:nvSpPr>
            <p:cNvPr id="34" name="TextBox 34"/>
            <p:cNvSpPr txBox="1"/>
            <p:nvPr/>
          </p:nvSpPr>
          <p:spPr>
            <a:xfrm>
              <a:off x="0" y="-57150"/>
              <a:ext cx="812800" cy="869950"/>
            </a:xfrm>
            <a:prstGeom prst="rect">
              <a:avLst/>
            </a:prstGeom>
          </p:spPr>
          <p:txBody>
            <a:bodyPr lIns="50800" tIns="50800" rIns="50800" bIns="50800" rtlCol="0" anchor="ctr"/>
            <a:lstStyle/>
            <a:p>
              <a:pPr algn="ctr">
                <a:lnSpc>
                  <a:spcPts val="3055"/>
                </a:lnSpc>
              </a:pPr>
              <a:endParaRPr/>
            </a:p>
          </p:txBody>
        </p:sp>
      </p:grpSp>
      <p:sp>
        <p:nvSpPr>
          <p:cNvPr id="35" name="Freeform 35"/>
          <p:cNvSpPr/>
          <p:nvPr/>
        </p:nvSpPr>
        <p:spPr>
          <a:xfrm rot="-414495">
            <a:off x="3153215" y="6484915"/>
            <a:ext cx="3466086" cy="930249"/>
          </a:xfrm>
          <a:custGeom>
            <a:avLst/>
            <a:gdLst/>
            <a:ahLst/>
            <a:cxnLst/>
            <a:rect l="l" t="t" r="r" b="b"/>
            <a:pathLst>
              <a:path w="3466086" h="930249">
                <a:moveTo>
                  <a:pt x="0" y="0"/>
                </a:moveTo>
                <a:lnTo>
                  <a:pt x="3466086" y="0"/>
                </a:lnTo>
                <a:lnTo>
                  <a:pt x="3466086" y="930248"/>
                </a:lnTo>
                <a:lnTo>
                  <a:pt x="0" y="930248"/>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b="-26993"/>
            </a:stretch>
          </a:blipFill>
        </p:spPr>
      </p:sp>
      <p:sp>
        <p:nvSpPr>
          <p:cNvPr id="36" name="Freeform 36"/>
          <p:cNvSpPr/>
          <p:nvPr/>
        </p:nvSpPr>
        <p:spPr>
          <a:xfrm>
            <a:off x="156041" y="4290372"/>
            <a:ext cx="3308681" cy="2208544"/>
          </a:xfrm>
          <a:custGeom>
            <a:avLst/>
            <a:gdLst/>
            <a:ahLst/>
            <a:cxnLst/>
            <a:rect l="l" t="t" r="r" b="b"/>
            <a:pathLst>
              <a:path w="3308681" h="2208544">
                <a:moveTo>
                  <a:pt x="0" y="0"/>
                </a:moveTo>
                <a:lnTo>
                  <a:pt x="3308681" y="0"/>
                </a:lnTo>
                <a:lnTo>
                  <a:pt x="3308681" y="2208544"/>
                </a:lnTo>
                <a:lnTo>
                  <a:pt x="0" y="220854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37" name="Freeform 37"/>
          <p:cNvSpPr/>
          <p:nvPr/>
        </p:nvSpPr>
        <p:spPr>
          <a:xfrm>
            <a:off x="3936342" y="3919309"/>
            <a:ext cx="3140715" cy="1550728"/>
          </a:xfrm>
          <a:custGeom>
            <a:avLst/>
            <a:gdLst/>
            <a:ahLst/>
            <a:cxnLst/>
            <a:rect l="l" t="t" r="r" b="b"/>
            <a:pathLst>
              <a:path w="3140715" h="1550728">
                <a:moveTo>
                  <a:pt x="0" y="0"/>
                </a:moveTo>
                <a:lnTo>
                  <a:pt x="3140715" y="0"/>
                </a:lnTo>
                <a:lnTo>
                  <a:pt x="3140715" y="1550728"/>
                </a:lnTo>
                <a:lnTo>
                  <a:pt x="0" y="1550728"/>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sp>
      <p:sp>
        <p:nvSpPr>
          <p:cNvPr id="38" name="Freeform 38"/>
          <p:cNvSpPr/>
          <p:nvPr/>
        </p:nvSpPr>
        <p:spPr>
          <a:xfrm>
            <a:off x="7625739" y="4290372"/>
            <a:ext cx="3219362" cy="2140875"/>
          </a:xfrm>
          <a:custGeom>
            <a:avLst/>
            <a:gdLst/>
            <a:ahLst/>
            <a:cxnLst/>
            <a:rect l="l" t="t" r="r" b="b"/>
            <a:pathLst>
              <a:path w="3219362" h="2140875">
                <a:moveTo>
                  <a:pt x="0" y="0"/>
                </a:moveTo>
                <a:lnTo>
                  <a:pt x="3219362" y="0"/>
                </a:lnTo>
                <a:lnTo>
                  <a:pt x="3219362" y="2140875"/>
                </a:lnTo>
                <a:lnTo>
                  <a:pt x="0" y="2140875"/>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39" name="Freeform 39"/>
          <p:cNvSpPr/>
          <p:nvPr/>
        </p:nvSpPr>
        <p:spPr>
          <a:xfrm>
            <a:off x="11587156" y="3715198"/>
            <a:ext cx="2753708" cy="1834658"/>
          </a:xfrm>
          <a:custGeom>
            <a:avLst/>
            <a:gdLst/>
            <a:ahLst/>
            <a:cxnLst/>
            <a:rect l="l" t="t" r="r" b="b"/>
            <a:pathLst>
              <a:path w="2753708" h="1834658">
                <a:moveTo>
                  <a:pt x="0" y="0"/>
                </a:moveTo>
                <a:lnTo>
                  <a:pt x="2753708" y="0"/>
                </a:lnTo>
                <a:lnTo>
                  <a:pt x="2753708" y="1834658"/>
                </a:lnTo>
                <a:lnTo>
                  <a:pt x="0" y="1834658"/>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sp>
      <p:sp>
        <p:nvSpPr>
          <p:cNvPr id="40" name="Freeform 40"/>
          <p:cNvSpPr/>
          <p:nvPr/>
        </p:nvSpPr>
        <p:spPr>
          <a:xfrm>
            <a:off x="3450899" y="7460117"/>
            <a:ext cx="2870719" cy="2073933"/>
          </a:xfrm>
          <a:custGeom>
            <a:avLst/>
            <a:gdLst/>
            <a:ahLst/>
            <a:cxnLst/>
            <a:rect l="l" t="t" r="r" b="b"/>
            <a:pathLst>
              <a:path w="2870719" h="2073933">
                <a:moveTo>
                  <a:pt x="0" y="0"/>
                </a:moveTo>
                <a:lnTo>
                  <a:pt x="2870719" y="0"/>
                </a:lnTo>
                <a:lnTo>
                  <a:pt x="2870719" y="2073932"/>
                </a:lnTo>
                <a:lnTo>
                  <a:pt x="0" y="2073932"/>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sp>
      <p:sp>
        <p:nvSpPr>
          <p:cNvPr id="41" name="Freeform 41"/>
          <p:cNvSpPr/>
          <p:nvPr/>
        </p:nvSpPr>
        <p:spPr>
          <a:xfrm>
            <a:off x="7886772" y="7892159"/>
            <a:ext cx="3594508" cy="2394841"/>
          </a:xfrm>
          <a:custGeom>
            <a:avLst/>
            <a:gdLst/>
            <a:ahLst/>
            <a:cxnLst/>
            <a:rect l="l" t="t" r="r" b="b"/>
            <a:pathLst>
              <a:path w="3594508" h="2394841">
                <a:moveTo>
                  <a:pt x="0" y="0"/>
                </a:moveTo>
                <a:lnTo>
                  <a:pt x="3594508" y="0"/>
                </a:lnTo>
                <a:lnTo>
                  <a:pt x="3594508" y="2394841"/>
                </a:lnTo>
                <a:lnTo>
                  <a:pt x="0" y="2394841"/>
                </a:lnTo>
                <a:lnTo>
                  <a:pt x="0" y="0"/>
                </a:lnTo>
                <a:close/>
              </a:path>
            </a:pathLst>
          </a:custGeom>
          <a:blipFill>
            <a:blip r:embed="rId12" cstate="email">
              <a:extLst>
                <a:ext uri="{28A0092B-C50C-407E-A947-70E740481C1C}">
                  <a14:useLocalDpi xmlns:a14="http://schemas.microsoft.com/office/drawing/2010/main"/>
                </a:ext>
              </a:extLst>
            </a:blip>
            <a:stretch>
              <a:fillRect/>
            </a:stretch>
          </a:blipFill>
        </p:spPr>
      </p:sp>
      <p:sp>
        <p:nvSpPr>
          <p:cNvPr id="42" name="Freeform 42"/>
          <p:cNvSpPr/>
          <p:nvPr/>
        </p:nvSpPr>
        <p:spPr>
          <a:xfrm>
            <a:off x="15079959" y="3733549"/>
            <a:ext cx="2764583" cy="2004323"/>
          </a:xfrm>
          <a:custGeom>
            <a:avLst/>
            <a:gdLst/>
            <a:ahLst/>
            <a:cxnLst/>
            <a:rect l="l" t="t" r="r" b="b"/>
            <a:pathLst>
              <a:path w="2764583" h="2004323">
                <a:moveTo>
                  <a:pt x="0" y="0"/>
                </a:moveTo>
                <a:lnTo>
                  <a:pt x="2764583" y="0"/>
                </a:lnTo>
                <a:lnTo>
                  <a:pt x="2764583" y="2004323"/>
                </a:lnTo>
                <a:lnTo>
                  <a:pt x="0" y="2004323"/>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sp>
      <p:sp>
        <p:nvSpPr>
          <p:cNvPr id="43" name="Freeform 43"/>
          <p:cNvSpPr/>
          <p:nvPr/>
        </p:nvSpPr>
        <p:spPr>
          <a:xfrm>
            <a:off x="12917645" y="7326993"/>
            <a:ext cx="2894272" cy="2221353"/>
          </a:xfrm>
          <a:custGeom>
            <a:avLst/>
            <a:gdLst/>
            <a:ahLst/>
            <a:cxnLst/>
            <a:rect l="l" t="t" r="r" b="b"/>
            <a:pathLst>
              <a:path w="2894272" h="2221353">
                <a:moveTo>
                  <a:pt x="0" y="0"/>
                </a:moveTo>
                <a:lnTo>
                  <a:pt x="2894272" y="0"/>
                </a:lnTo>
                <a:lnTo>
                  <a:pt x="2894272" y="2221353"/>
                </a:lnTo>
                <a:lnTo>
                  <a:pt x="0" y="2221353"/>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sp>
      <p:sp>
        <p:nvSpPr>
          <p:cNvPr id="44" name="TextBox 44"/>
          <p:cNvSpPr txBox="1"/>
          <p:nvPr/>
        </p:nvSpPr>
        <p:spPr>
          <a:xfrm>
            <a:off x="0" y="562267"/>
            <a:ext cx="18288000" cy="1358265"/>
          </a:xfrm>
          <a:prstGeom prst="rect">
            <a:avLst/>
          </a:prstGeom>
        </p:spPr>
        <p:txBody>
          <a:bodyPr lIns="0" tIns="0" rIns="0" bIns="0" rtlCol="0" anchor="t">
            <a:spAutoFit/>
          </a:bodyPr>
          <a:lstStyle/>
          <a:p>
            <a:pPr algn="ctr">
              <a:lnSpc>
                <a:spcPts val="5355"/>
              </a:lnSpc>
            </a:pPr>
            <a:r>
              <a:rPr lang="en-US" sz="4500">
                <a:solidFill>
                  <a:srgbClr val="000000"/>
                </a:solidFill>
                <a:latin typeface="DM Sans"/>
              </a:rPr>
              <a:t>The hide of cattle is made into leather which is used to make clothing, shoes, sporting goods, gloves, and furniture.  </a:t>
            </a:r>
          </a:p>
        </p:txBody>
      </p:sp>
      <p:sp>
        <p:nvSpPr>
          <p:cNvPr id="45" name="TextBox 45"/>
          <p:cNvSpPr txBox="1"/>
          <p:nvPr/>
        </p:nvSpPr>
        <p:spPr>
          <a:xfrm rot="-349165">
            <a:off x="354308" y="3159801"/>
            <a:ext cx="2871841" cy="988028"/>
          </a:xfrm>
          <a:prstGeom prst="rect">
            <a:avLst/>
          </a:prstGeom>
        </p:spPr>
        <p:txBody>
          <a:bodyPr lIns="0" tIns="0" rIns="0" bIns="0" rtlCol="0" anchor="t">
            <a:spAutoFit/>
          </a:bodyPr>
          <a:lstStyle/>
          <a:p>
            <a:pPr algn="ctr">
              <a:lnSpc>
                <a:spcPts val="8016"/>
              </a:lnSpc>
            </a:pPr>
            <a:r>
              <a:rPr lang="en-US" sz="5726" spc="481">
                <a:solidFill>
                  <a:srgbClr val="000000"/>
                </a:solidFill>
                <a:latin typeface="Kapsalon"/>
              </a:rPr>
              <a:t>shoes</a:t>
            </a:r>
          </a:p>
        </p:txBody>
      </p:sp>
      <p:sp>
        <p:nvSpPr>
          <p:cNvPr id="46" name="TextBox 46"/>
          <p:cNvSpPr txBox="1"/>
          <p:nvPr/>
        </p:nvSpPr>
        <p:spPr>
          <a:xfrm rot="-349165">
            <a:off x="4038105" y="2379389"/>
            <a:ext cx="2871841" cy="988028"/>
          </a:xfrm>
          <a:prstGeom prst="rect">
            <a:avLst/>
          </a:prstGeom>
        </p:spPr>
        <p:txBody>
          <a:bodyPr lIns="0" tIns="0" rIns="0" bIns="0" rtlCol="0" anchor="t">
            <a:spAutoFit/>
          </a:bodyPr>
          <a:lstStyle/>
          <a:p>
            <a:pPr algn="ctr">
              <a:lnSpc>
                <a:spcPts val="8016"/>
              </a:lnSpc>
            </a:pPr>
            <a:r>
              <a:rPr lang="en-US" sz="5726" spc="481">
                <a:solidFill>
                  <a:srgbClr val="000000"/>
                </a:solidFill>
                <a:latin typeface="Kapsalon"/>
              </a:rPr>
              <a:t>couch</a:t>
            </a:r>
          </a:p>
        </p:txBody>
      </p:sp>
      <p:sp>
        <p:nvSpPr>
          <p:cNvPr id="47" name="TextBox 47"/>
          <p:cNvSpPr txBox="1"/>
          <p:nvPr/>
        </p:nvSpPr>
        <p:spPr>
          <a:xfrm rot="-349165">
            <a:off x="7505156" y="3358443"/>
            <a:ext cx="3270216" cy="664812"/>
          </a:xfrm>
          <a:prstGeom prst="rect">
            <a:avLst/>
          </a:prstGeom>
        </p:spPr>
        <p:txBody>
          <a:bodyPr lIns="0" tIns="0" rIns="0" bIns="0" rtlCol="0" anchor="t">
            <a:spAutoFit/>
          </a:bodyPr>
          <a:lstStyle/>
          <a:p>
            <a:pPr algn="ctr">
              <a:lnSpc>
                <a:spcPts val="5356"/>
              </a:lnSpc>
            </a:pPr>
            <a:r>
              <a:rPr lang="en-US" sz="3826" spc="321">
                <a:solidFill>
                  <a:srgbClr val="000000"/>
                </a:solidFill>
                <a:latin typeface="Kapsalon"/>
              </a:rPr>
              <a:t>briefcase</a:t>
            </a:r>
          </a:p>
        </p:txBody>
      </p:sp>
      <p:sp>
        <p:nvSpPr>
          <p:cNvPr id="48" name="TextBox 48"/>
          <p:cNvSpPr txBox="1"/>
          <p:nvPr/>
        </p:nvSpPr>
        <p:spPr>
          <a:xfrm rot="-349165">
            <a:off x="11624842" y="2436218"/>
            <a:ext cx="2871841" cy="1013334"/>
          </a:xfrm>
          <a:prstGeom prst="rect">
            <a:avLst/>
          </a:prstGeom>
        </p:spPr>
        <p:txBody>
          <a:bodyPr lIns="0" tIns="0" rIns="0" bIns="0" rtlCol="0" anchor="t">
            <a:spAutoFit/>
          </a:bodyPr>
          <a:lstStyle/>
          <a:p>
            <a:pPr algn="ctr">
              <a:lnSpc>
                <a:spcPts val="4760"/>
              </a:lnSpc>
            </a:pPr>
            <a:r>
              <a:rPr lang="en-US" sz="3400" spc="285">
                <a:solidFill>
                  <a:srgbClr val="000000"/>
                </a:solidFill>
                <a:latin typeface="Kapsalon"/>
              </a:rPr>
              <a:t>baseball </a:t>
            </a:r>
          </a:p>
          <a:p>
            <a:pPr algn="ctr">
              <a:lnSpc>
                <a:spcPts val="2142"/>
              </a:lnSpc>
            </a:pPr>
            <a:r>
              <a:rPr lang="en-US" sz="3400" spc="285">
                <a:solidFill>
                  <a:srgbClr val="000000"/>
                </a:solidFill>
                <a:latin typeface="Kapsalon"/>
              </a:rPr>
              <a:t>glove</a:t>
            </a:r>
          </a:p>
        </p:txBody>
      </p:sp>
      <p:sp>
        <p:nvSpPr>
          <p:cNvPr id="49" name="TextBox 49"/>
          <p:cNvSpPr txBox="1"/>
          <p:nvPr/>
        </p:nvSpPr>
        <p:spPr>
          <a:xfrm rot="-349165">
            <a:off x="3444971" y="6394642"/>
            <a:ext cx="2871841" cy="988028"/>
          </a:xfrm>
          <a:prstGeom prst="rect">
            <a:avLst/>
          </a:prstGeom>
        </p:spPr>
        <p:txBody>
          <a:bodyPr lIns="0" tIns="0" rIns="0" bIns="0" rtlCol="0" anchor="t">
            <a:spAutoFit/>
          </a:bodyPr>
          <a:lstStyle/>
          <a:p>
            <a:pPr algn="ctr">
              <a:lnSpc>
                <a:spcPts val="8016"/>
              </a:lnSpc>
            </a:pPr>
            <a:r>
              <a:rPr lang="en-US" sz="5726" spc="481">
                <a:solidFill>
                  <a:srgbClr val="000000"/>
                </a:solidFill>
                <a:latin typeface="Kapsalon"/>
              </a:rPr>
              <a:t>balls</a:t>
            </a:r>
          </a:p>
        </p:txBody>
      </p:sp>
      <p:sp>
        <p:nvSpPr>
          <p:cNvPr id="50" name="TextBox 50"/>
          <p:cNvSpPr txBox="1"/>
          <p:nvPr/>
        </p:nvSpPr>
        <p:spPr>
          <a:xfrm rot="-349165">
            <a:off x="8271314" y="6771596"/>
            <a:ext cx="2871841" cy="988028"/>
          </a:xfrm>
          <a:prstGeom prst="rect">
            <a:avLst/>
          </a:prstGeom>
        </p:spPr>
        <p:txBody>
          <a:bodyPr lIns="0" tIns="0" rIns="0" bIns="0" rtlCol="0" anchor="t">
            <a:spAutoFit/>
          </a:bodyPr>
          <a:lstStyle/>
          <a:p>
            <a:pPr algn="ctr">
              <a:lnSpc>
                <a:spcPts val="8016"/>
              </a:lnSpc>
            </a:pPr>
            <a:r>
              <a:rPr lang="en-US" sz="5726" spc="481">
                <a:solidFill>
                  <a:srgbClr val="000000"/>
                </a:solidFill>
                <a:latin typeface="Kapsalon"/>
              </a:rPr>
              <a:t>belt</a:t>
            </a:r>
          </a:p>
        </p:txBody>
      </p:sp>
      <p:sp>
        <p:nvSpPr>
          <p:cNvPr id="51" name="TextBox 51"/>
          <p:cNvSpPr txBox="1"/>
          <p:nvPr/>
        </p:nvSpPr>
        <p:spPr>
          <a:xfrm rot="-349165">
            <a:off x="14950182" y="2630693"/>
            <a:ext cx="3113691" cy="928973"/>
          </a:xfrm>
          <a:prstGeom prst="rect">
            <a:avLst/>
          </a:prstGeom>
        </p:spPr>
        <p:txBody>
          <a:bodyPr lIns="0" tIns="0" rIns="0" bIns="0" rtlCol="0" anchor="t">
            <a:spAutoFit/>
          </a:bodyPr>
          <a:lstStyle/>
          <a:p>
            <a:pPr algn="ctr">
              <a:lnSpc>
                <a:spcPts val="7596"/>
              </a:lnSpc>
            </a:pPr>
            <a:r>
              <a:rPr lang="en-US" sz="5426" spc="455">
                <a:solidFill>
                  <a:srgbClr val="000000"/>
                </a:solidFill>
                <a:latin typeface="Kapsalon"/>
              </a:rPr>
              <a:t>gloves</a:t>
            </a:r>
          </a:p>
        </p:txBody>
      </p:sp>
      <p:sp>
        <p:nvSpPr>
          <p:cNvPr id="52" name="TextBox 52"/>
          <p:cNvSpPr txBox="1"/>
          <p:nvPr/>
        </p:nvSpPr>
        <p:spPr>
          <a:xfrm rot="-349165">
            <a:off x="12917187" y="6234522"/>
            <a:ext cx="2871841" cy="988028"/>
          </a:xfrm>
          <a:prstGeom prst="rect">
            <a:avLst/>
          </a:prstGeom>
        </p:spPr>
        <p:txBody>
          <a:bodyPr lIns="0" tIns="0" rIns="0" bIns="0" rtlCol="0" anchor="t">
            <a:spAutoFit/>
          </a:bodyPr>
          <a:lstStyle/>
          <a:p>
            <a:pPr algn="ctr">
              <a:lnSpc>
                <a:spcPts val="8016"/>
              </a:lnSpc>
            </a:pPr>
            <a:r>
              <a:rPr lang="en-US" sz="5726" spc="481">
                <a:solidFill>
                  <a:srgbClr val="000000"/>
                </a:solidFill>
                <a:latin typeface="Kapsalon"/>
              </a:rPr>
              <a:t>bags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6385456" y="159959"/>
            <a:ext cx="3382562" cy="338256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5" name="TextBox 5"/>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grpSp>
        <p:nvGrpSpPr>
          <p:cNvPr id="6" name="Group 6"/>
          <p:cNvGrpSpPr/>
          <p:nvPr/>
        </p:nvGrpSpPr>
        <p:grpSpPr>
          <a:xfrm>
            <a:off x="10131097" y="1851240"/>
            <a:ext cx="3382562" cy="338256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8" name="TextBox 8"/>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grpSp>
        <p:nvGrpSpPr>
          <p:cNvPr id="9" name="Group 9"/>
          <p:cNvGrpSpPr/>
          <p:nvPr/>
        </p:nvGrpSpPr>
        <p:grpSpPr>
          <a:xfrm>
            <a:off x="13876738" y="680852"/>
            <a:ext cx="3382562" cy="3382562"/>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055"/>
                </a:lnSpc>
              </a:pPr>
              <a:endParaRPr/>
            </a:p>
          </p:txBody>
        </p:sp>
      </p:grpSp>
      <p:sp>
        <p:nvSpPr>
          <p:cNvPr id="12" name="Freeform 12"/>
          <p:cNvSpPr/>
          <p:nvPr/>
        </p:nvSpPr>
        <p:spPr>
          <a:xfrm>
            <a:off x="15163623" y="1584386"/>
            <a:ext cx="1552923" cy="2330842"/>
          </a:xfrm>
          <a:custGeom>
            <a:avLst/>
            <a:gdLst/>
            <a:ahLst/>
            <a:cxnLst/>
            <a:rect l="l" t="t" r="r" b="b"/>
            <a:pathLst>
              <a:path w="1552923" h="2330842">
                <a:moveTo>
                  <a:pt x="0" y="0"/>
                </a:moveTo>
                <a:lnTo>
                  <a:pt x="1552924" y="0"/>
                </a:lnTo>
                <a:lnTo>
                  <a:pt x="1552924" y="2330841"/>
                </a:lnTo>
                <a:lnTo>
                  <a:pt x="0" y="233084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13" name="Freeform 13"/>
          <p:cNvSpPr/>
          <p:nvPr/>
        </p:nvSpPr>
        <p:spPr>
          <a:xfrm rot="-587332">
            <a:off x="5673599" y="356333"/>
            <a:ext cx="4248592" cy="664325"/>
          </a:xfrm>
          <a:custGeom>
            <a:avLst/>
            <a:gdLst/>
            <a:ahLst/>
            <a:cxnLst/>
            <a:rect l="l" t="t" r="r" b="b"/>
            <a:pathLst>
              <a:path w="4248592" h="664325">
                <a:moveTo>
                  <a:pt x="0" y="0"/>
                </a:moveTo>
                <a:lnTo>
                  <a:pt x="4248591" y="0"/>
                </a:lnTo>
                <a:lnTo>
                  <a:pt x="4248591" y="664325"/>
                </a:lnTo>
                <a:lnTo>
                  <a:pt x="0" y="664325"/>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4" name="Freeform 14"/>
          <p:cNvSpPr/>
          <p:nvPr/>
        </p:nvSpPr>
        <p:spPr>
          <a:xfrm rot="-587332">
            <a:off x="13230180" y="760185"/>
            <a:ext cx="4675678" cy="731106"/>
          </a:xfrm>
          <a:custGeom>
            <a:avLst/>
            <a:gdLst/>
            <a:ahLst/>
            <a:cxnLst/>
            <a:rect l="l" t="t" r="r" b="b"/>
            <a:pathLst>
              <a:path w="4675678" h="731106">
                <a:moveTo>
                  <a:pt x="0" y="0"/>
                </a:moveTo>
                <a:lnTo>
                  <a:pt x="4675678" y="0"/>
                </a:lnTo>
                <a:lnTo>
                  <a:pt x="4675678" y="731106"/>
                </a:lnTo>
                <a:lnTo>
                  <a:pt x="0" y="73110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5" name="Freeform 15"/>
          <p:cNvSpPr/>
          <p:nvPr/>
        </p:nvSpPr>
        <p:spPr>
          <a:xfrm rot="-587332">
            <a:off x="9789583" y="2050307"/>
            <a:ext cx="3898394" cy="609567"/>
          </a:xfrm>
          <a:custGeom>
            <a:avLst/>
            <a:gdLst/>
            <a:ahLst/>
            <a:cxnLst/>
            <a:rect l="l" t="t" r="r" b="b"/>
            <a:pathLst>
              <a:path w="3898394" h="609567">
                <a:moveTo>
                  <a:pt x="0" y="0"/>
                </a:moveTo>
                <a:lnTo>
                  <a:pt x="3898394" y="0"/>
                </a:lnTo>
                <a:lnTo>
                  <a:pt x="3898394" y="609567"/>
                </a:lnTo>
                <a:lnTo>
                  <a:pt x="0" y="609567"/>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6" name="Freeform 16"/>
          <p:cNvSpPr/>
          <p:nvPr/>
        </p:nvSpPr>
        <p:spPr>
          <a:xfrm>
            <a:off x="6270284" y="1295555"/>
            <a:ext cx="3153904" cy="1691281"/>
          </a:xfrm>
          <a:custGeom>
            <a:avLst/>
            <a:gdLst/>
            <a:ahLst/>
            <a:cxnLst/>
            <a:rect l="l" t="t" r="r" b="b"/>
            <a:pathLst>
              <a:path w="3153904" h="1691281">
                <a:moveTo>
                  <a:pt x="0" y="0"/>
                </a:moveTo>
                <a:lnTo>
                  <a:pt x="3153904" y="0"/>
                </a:lnTo>
                <a:lnTo>
                  <a:pt x="3153904" y="1691281"/>
                </a:lnTo>
                <a:lnTo>
                  <a:pt x="0" y="1691281"/>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7" name="Freeform 17"/>
          <p:cNvSpPr/>
          <p:nvPr/>
        </p:nvSpPr>
        <p:spPr>
          <a:xfrm>
            <a:off x="10504591" y="3091611"/>
            <a:ext cx="2635574" cy="1647233"/>
          </a:xfrm>
          <a:custGeom>
            <a:avLst/>
            <a:gdLst/>
            <a:ahLst/>
            <a:cxnLst/>
            <a:rect l="l" t="t" r="r" b="b"/>
            <a:pathLst>
              <a:path w="2635574" h="1647233">
                <a:moveTo>
                  <a:pt x="0" y="0"/>
                </a:moveTo>
                <a:lnTo>
                  <a:pt x="2635574" y="0"/>
                </a:lnTo>
                <a:lnTo>
                  <a:pt x="2635574" y="1647233"/>
                </a:lnTo>
                <a:lnTo>
                  <a:pt x="0" y="1647233"/>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18" name="TextBox 18"/>
          <p:cNvSpPr txBox="1"/>
          <p:nvPr/>
        </p:nvSpPr>
        <p:spPr>
          <a:xfrm>
            <a:off x="281557" y="1000125"/>
            <a:ext cx="5274815" cy="7138035"/>
          </a:xfrm>
          <a:prstGeom prst="rect">
            <a:avLst/>
          </a:prstGeom>
        </p:spPr>
        <p:txBody>
          <a:bodyPr lIns="0" tIns="0" rIns="0" bIns="0" rtlCol="0" anchor="t">
            <a:spAutoFit/>
          </a:bodyPr>
          <a:lstStyle/>
          <a:p>
            <a:pPr algn="ctr">
              <a:lnSpc>
                <a:spcPts val="5670"/>
              </a:lnSpc>
            </a:pPr>
            <a:r>
              <a:rPr lang="en-US" sz="4500">
                <a:solidFill>
                  <a:srgbClr val="000000"/>
                </a:solidFill>
                <a:latin typeface="DM Sans"/>
              </a:rPr>
              <a:t>Fat from cattle is made into fatty acids which are used in the manufacture of many products.  Many cosmetics like lipstick and shampoo are made with fatty acids. </a:t>
            </a:r>
          </a:p>
        </p:txBody>
      </p:sp>
      <p:grpSp>
        <p:nvGrpSpPr>
          <p:cNvPr id="19" name="Group 19"/>
          <p:cNvGrpSpPr/>
          <p:nvPr/>
        </p:nvGrpSpPr>
        <p:grpSpPr>
          <a:xfrm>
            <a:off x="6325222" y="4346218"/>
            <a:ext cx="3526812" cy="3526812"/>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21" name="TextBox 21"/>
            <p:cNvSpPr txBox="1"/>
            <p:nvPr/>
          </p:nvSpPr>
          <p:spPr>
            <a:xfrm>
              <a:off x="76200" y="28575"/>
              <a:ext cx="660400" cy="708025"/>
            </a:xfrm>
            <a:prstGeom prst="rect">
              <a:avLst/>
            </a:prstGeom>
          </p:spPr>
          <p:txBody>
            <a:bodyPr lIns="52966" tIns="52966" rIns="52966" bIns="52966" rtlCol="0" anchor="ctr"/>
            <a:lstStyle/>
            <a:p>
              <a:pPr algn="ctr">
                <a:lnSpc>
                  <a:spcPts val="3055"/>
                </a:lnSpc>
              </a:pPr>
              <a:endParaRPr/>
            </a:p>
          </p:txBody>
        </p:sp>
      </p:grpSp>
      <p:sp>
        <p:nvSpPr>
          <p:cNvPr id="22" name="Freeform 22"/>
          <p:cNvSpPr/>
          <p:nvPr/>
        </p:nvSpPr>
        <p:spPr>
          <a:xfrm rot="-587332">
            <a:off x="5583008" y="4545115"/>
            <a:ext cx="4429773" cy="692655"/>
          </a:xfrm>
          <a:custGeom>
            <a:avLst/>
            <a:gdLst/>
            <a:ahLst/>
            <a:cxnLst/>
            <a:rect l="l" t="t" r="r" b="b"/>
            <a:pathLst>
              <a:path w="4429773" h="692655">
                <a:moveTo>
                  <a:pt x="0" y="0"/>
                </a:moveTo>
                <a:lnTo>
                  <a:pt x="4429773" y="0"/>
                </a:lnTo>
                <a:lnTo>
                  <a:pt x="4429773" y="692656"/>
                </a:lnTo>
                <a:lnTo>
                  <a:pt x="0" y="69265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grpSp>
        <p:nvGrpSpPr>
          <p:cNvPr id="23" name="Group 23"/>
          <p:cNvGrpSpPr/>
          <p:nvPr/>
        </p:nvGrpSpPr>
        <p:grpSpPr>
          <a:xfrm>
            <a:off x="10074641" y="6110823"/>
            <a:ext cx="3524414" cy="3524414"/>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25" name="TextBox 25"/>
            <p:cNvSpPr txBox="1"/>
            <p:nvPr/>
          </p:nvSpPr>
          <p:spPr>
            <a:xfrm>
              <a:off x="76200" y="28575"/>
              <a:ext cx="660400" cy="708025"/>
            </a:xfrm>
            <a:prstGeom prst="rect">
              <a:avLst/>
            </a:prstGeom>
          </p:spPr>
          <p:txBody>
            <a:bodyPr lIns="52930" tIns="52930" rIns="52930" bIns="52930" rtlCol="0" anchor="ctr"/>
            <a:lstStyle/>
            <a:p>
              <a:pPr algn="ctr">
                <a:lnSpc>
                  <a:spcPts val="3055"/>
                </a:lnSpc>
              </a:pPr>
              <a:endParaRPr/>
            </a:p>
          </p:txBody>
        </p:sp>
      </p:grpSp>
      <p:sp>
        <p:nvSpPr>
          <p:cNvPr id="26" name="Freeform 26"/>
          <p:cNvSpPr/>
          <p:nvPr/>
        </p:nvSpPr>
        <p:spPr>
          <a:xfrm rot="-587332">
            <a:off x="9762631" y="6442306"/>
            <a:ext cx="3952299" cy="617996"/>
          </a:xfrm>
          <a:custGeom>
            <a:avLst/>
            <a:gdLst/>
            <a:ahLst/>
            <a:cxnLst/>
            <a:rect l="l" t="t" r="r" b="b"/>
            <a:pathLst>
              <a:path w="3952299" h="617996">
                <a:moveTo>
                  <a:pt x="0" y="0"/>
                </a:moveTo>
                <a:lnTo>
                  <a:pt x="3952298" y="0"/>
                </a:lnTo>
                <a:lnTo>
                  <a:pt x="3952298" y="617996"/>
                </a:lnTo>
                <a:lnTo>
                  <a:pt x="0" y="61799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grpSp>
        <p:nvGrpSpPr>
          <p:cNvPr id="27" name="Group 27"/>
          <p:cNvGrpSpPr/>
          <p:nvPr/>
        </p:nvGrpSpPr>
        <p:grpSpPr>
          <a:xfrm>
            <a:off x="14194513" y="4624202"/>
            <a:ext cx="3739458" cy="3739458"/>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F0F7"/>
            </a:solidFill>
          </p:spPr>
        </p:sp>
        <p:sp>
          <p:nvSpPr>
            <p:cNvPr id="29" name="TextBox 29"/>
            <p:cNvSpPr txBox="1"/>
            <p:nvPr/>
          </p:nvSpPr>
          <p:spPr>
            <a:xfrm>
              <a:off x="76200" y="28575"/>
              <a:ext cx="660400" cy="708025"/>
            </a:xfrm>
            <a:prstGeom prst="rect">
              <a:avLst/>
            </a:prstGeom>
          </p:spPr>
          <p:txBody>
            <a:bodyPr lIns="56160" tIns="56160" rIns="56160" bIns="56160" rtlCol="0" anchor="ctr"/>
            <a:lstStyle/>
            <a:p>
              <a:pPr algn="ctr">
                <a:lnSpc>
                  <a:spcPts val="3055"/>
                </a:lnSpc>
              </a:pPr>
              <a:endParaRPr/>
            </a:p>
          </p:txBody>
        </p:sp>
      </p:grpSp>
      <p:sp>
        <p:nvSpPr>
          <p:cNvPr id="30" name="Freeform 30"/>
          <p:cNvSpPr/>
          <p:nvPr/>
        </p:nvSpPr>
        <p:spPr>
          <a:xfrm rot="-587332">
            <a:off x="13432091" y="4991166"/>
            <a:ext cx="4375339" cy="684144"/>
          </a:xfrm>
          <a:custGeom>
            <a:avLst/>
            <a:gdLst/>
            <a:ahLst/>
            <a:cxnLst/>
            <a:rect l="l" t="t" r="r" b="b"/>
            <a:pathLst>
              <a:path w="4375339" h="684144">
                <a:moveTo>
                  <a:pt x="0" y="0"/>
                </a:moveTo>
                <a:lnTo>
                  <a:pt x="4375339" y="0"/>
                </a:lnTo>
                <a:lnTo>
                  <a:pt x="4375339" y="684144"/>
                </a:lnTo>
                <a:lnTo>
                  <a:pt x="0" y="684144"/>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31" name="Freeform 31"/>
          <p:cNvSpPr/>
          <p:nvPr/>
        </p:nvSpPr>
        <p:spPr>
          <a:xfrm>
            <a:off x="14521682" y="5922883"/>
            <a:ext cx="3378850" cy="1930168"/>
          </a:xfrm>
          <a:custGeom>
            <a:avLst/>
            <a:gdLst/>
            <a:ahLst/>
            <a:cxnLst/>
            <a:rect l="l" t="t" r="r" b="b"/>
            <a:pathLst>
              <a:path w="3378850" h="1930168">
                <a:moveTo>
                  <a:pt x="0" y="0"/>
                </a:moveTo>
                <a:lnTo>
                  <a:pt x="3378850" y="0"/>
                </a:lnTo>
                <a:lnTo>
                  <a:pt x="3378850" y="1930169"/>
                </a:lnTo>
                <a:lnTo>
                  <a:pt x="0" y="1930169"/>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sp>
      <p:sp>
        <p:nvSpPr>
          <p:cNvPr id="32" name="Freeform 32"/>
          <p:cNvSpPr/>
          <p:nvPr/>
        </p:nvSpPr>
        <p:spPr>
          <a:xfrm>
            <a:off x="6021750" y="4891443"/>
            <a:ext cx="4017666" cy="2676770"/>
          </a:xfrm>
          <a:custGeom>
            <a:avLst/>
            <a:gdLst/>
            <a:ahLst/>
            <a:cxnLst/>
            <a:rect l="l" t="t" r="r" b="b"/>
            <a:pathLst>
              <a:path w="4017666" h="2676770">
                <a:moveTo>
                  <a:pt x="0" y="0"/>
                </a:moveTo>
                <a:lnTo>
                  <a:pt x="4017667" y="0"/>
                </a:lnTo>
                <a:lnTo>
                  <a:pt x="4017667" y="2676770"/>
                </a:lnTo>
                <a:lnTo>
                  <a:pt x="0" y="267677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33" name="Freeform 33"/>
          <p:cNvSpPr/>
          <p:nvPr/>
        </p:nvSpPr>
        <p:spPr>
          <a:xfrm rot="-1270206">
            <a:off x="10175621" y="6917417"/>
            <a:ext cx="3401260" cy="2427649"/>
          </a:xfrm>
          <a:custGeom>
            <a:avLst/>
            <a:gdLst/>
            <a:ahLst/>
            <a:cxnLst/>
            <a:rect l="l" t="t" r="r" b="b"/>
            <a:pathLst>
              <a:path w="3401260" h="2427649">
                <a:moveTo>
                  <a:pt x="0" y="0"/>
                </a:moveTo>
                <a:lnTo>
                  <a:pt x="3401260" y="0"/>
                </a:lnTo>
                <a:lnTo>
                  <a:pt x="3401260" y="2427649"/>
                </a:lnTo>
                <a:lnTo>
                  <a:pt x="0" y="2427649"/>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sp>
      <p:sp>
        <p:nvSpPr>
          <p:cNvPr id="34" name="Freeform 34"/>
          <p:cNvSpPr/>
          <p:nvPr/>
        </p:nvSpPr>
        <p:spPr>
          <a:xfrm>
            <a:off x="14454612" y="1723345"/>
            <a:ext cx="1361722" cy="2119411"/>
          </a:xfrm>
          <a:custGeom>
            <a:avLst/>
            <a:gdLst/>
            <a:ahLst/>
            <a:cxnLst/>
            <a:rect l="l" t="t" r="r" b="b"/>
            <a:pathLst>
              <a:path w="1361722" h="2119411">
                <a:moveTo>
                  <a:pt x="0" y="0"/>
                </a:moveTo>
                <a:lnTo>
                  <a:pt x="1361722" y="0"/>
                </a:lnTo>
                <a:lnTo>
                  <a:pt x="1361722" y="2119411"/>
                </a:lnTo>
                <a:lnTo>
                  <a:pt x="0" y="2119411"/>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sp>
      <p:sp>
        <p:nvSpPr>
          <p:cNvPr id="35" name="TextBox 35"/>
          <p:cNvSpPr txBox="1"/>
          <p:nvPr/>
        </p:nvSpPr>
        <p:spPr>
          <a:xfrm rot="-604629">
            <a:off x="6849927" y="286152"/>
            <a:ext cx="1969391" cy="672466"/>
          </a:xfrm>
          <a:prstGeom prst="rect">
            <a:avLst/>
          </a:prstGeom>
        </p:spPr>
        <p:txBody>
          <a:bodyPr lIns="0" tIns="0" rIns="0" bIns="0" rtlCol="0" anchor="t">
            <a:spAutoFit/>
          </a:bodyPr>
          <a:lstStyle/>
          <a:p>
            <a:pPr algn="ctr">
              <a:lnSpc>
                <a:spcPts val="5459"/>
              </a:lnSpc>
            </a:pPr>
            <a:r>
              <a:rPr lang="en-US" sz="3899" spc="627">
                <a:solidFill>
                  <a:srgbClr val="000000"/>
                </a:solidFill>
                <a:latin typeface="Kapsalon"/>
              </a:rPr>
              <a:t>Tires</a:t>
            </a:r>
          </a:p>
        </p:txBody>
      </p:sp>
      <p:sp>
        <p:nvSpPr>
          <p:cNvPr id="36" name="TextBox 36"/>
          <p:cNvSpPr txBox="1"/>
          <p:nvPr/>
        </p:nvSpPr>
        <p:spPr>
          <a:xfrm rot="-503046">
            <a:off x="10375386" y="1947837"/>
            <a:ext cx="2882055" cy="672466"/>
          </a:xfrm>
          <a:prstGeom prst="rect">
            <a:avLst/>
          </a:prstGeom>
        </p:spPr>
        <p:txBody>
          <a:bodyPr lIns="0" tIns="0" rIns="0" bIns="0" rtlCol="0" anchor="t">
            <a:spAutoFit/>
          </a:bodyPr>
          <a:lstStyle/>
          <a:p>
            <a:pPr algn="ctr">
              <a:lnSpc>
                <a:spcPts val="5459"/>
              </a:lnSpc>
            </a:pPr>
            <a:r>
              <a:rPr lang="en-US" sz="3899" spc="627">
                <a:solidFill>
                  <a:srgbClr val="000000"/>
                </a:solidFill>
                <a:latin typeface="Kapsalon"/>
              </a:rPr>
              <a:t>Lipstick </a:t>
            </a:r>
          </a:p>
        </p:txBody>
      </p:sp>
      <p:sp>
        <p:nvSpPr>
          <p:cNvPr id="37" name="TextBox 37"/>
          <p:cNvSpPr txBox="1"/>
          <p:nvPr/>
        </p:nvSpPr>
        <p:spPr>
          <a:xfrm rot="-503046">
            <a:off x="13414700" y="785163"/>
            <a:ext cx="4246399" cy="563881"/>
          </a:xfrm>
          <a:prstGeom prst="rect">
            <a:avLst/>
          </a:prstGeom>
        </p:spPr>
        <p:txBody>
          <a:bodyPr lIns="0" tIns="0" rIns="0" bIns="0" rtlCol="0" anchor="t">
            <a:spAutoFit/>
          </a:bodyPr>
          <a:lstStyle/>
          <a:p>
            <a:pPr algn="ctr">
              <a:lnSpc>
                <a:spcPts val="4619"/>
              </a:lnSpc>
            </a:pPr>
            <a:r>
              <a:rPr lang="en-US" sz="3299" spc="356">
                <a:solidFill>
                  <a:srgbClr val="000000"/>
                </a:solidFill>
                <a:latin typeface="Kapsalon"/>
              </a:rPr>
              <a:t>Shaving Cream</a:t>
            </a:r>
          </a:p>
        </p:txBody>
      </p:sp>
      <p:sp>
        <p:nvSpPr>
          <p:cNvPr id="38" name="TextBox 38"/>
          <p:cNvSpPr txBox="1"/>
          <p:nvPr/>
        </p:nvSpPr>
        <p:spPr>
          <a:xfrm rot="-604629">
            <a:off x="6059372" y="4535460"/>
            <a:ext cx="3155836" cy="687292"/>
          </a:xfrm>
          <a:prstGeom prst="rect">
            <a:avLst/>
          </a:prstGeom>
        </p:spPr>
        <p:txBody>
          <a:bodyPr lIns="0" tIns="0" rIns="0" bIns="0" rtlCol="0" anchor="t">
            <a:spAutoFit/>
          </a:bodyPr>
          <a:lstStyle/>
          <a:p>
            <a:pPr algn="ctr">
              <a:lnSpc>
                <a:spcPts val="5692"/>
              </a:lnSpc>
            </a:pPr>
            <a:r>
              <a:rPr lang="en-US" sz="4066" spc="654">
                <a:solidFill>
                  <a:srgbClr val="000000"/>
                </a:solidFill>
                <a:latin typeface="Kapsalon"/>
              </a:rPr>
              <a:t>Shampoo</a:t>
            </a:r>
          </a:p>
        </p:txBody>
      </p:sp>
      <p:sp>
        <p:nvSpPr>
          <p:cNvPr id="39" name="TextBox 39"/>
          <p:cNvSpPr txBox="1"/>
          <p:nvPr/>
        </p:nvSpPr>
        <p:spPr>
          <a:xfrm rot="-604629">
            <a:off x="10141835" y="6370011"/>
            <a:ext cx="2932498" cy="687362"/>
          </a:xfrm>
          <a:prstGeom prst="rect">
            <a:avLst/>
          </a:prstGeom>
        </p:spPr>
        <p:txBody>
          <a:bodyPr lIns="0" tIns="0" rIns="0" bIns="0" rtlCol="0" anchor="t">
            <a:spAutoFit/>
          </a:bodyPr>
          <a:lstStyle/>
          <a:p>
            <a:pPr algn="ctr">
              <a:lnSpc>
                <a:spcPts val="5688"/>
              </a:lnSpc>
            </a:pPr>
            <a:r>
              <a:rPr lang="en-US" sz="4063" spc="654">
                <a:solidFill>
                  <a:srgbClr val="000000"/>
                </a:solidFill>
                <a:latin typeface="Kapsalon"/>
              </a:rPr>
              <a:t>Paint</a:t>
            </a:r>
          </a:p>
        </p:txBody>
      </p:sp>
      <p:sp>
        <p:nvSpPr>
          <p:cNvPr id="40" name="TextBox 40"/>
          <p:cNvSpPr txBox="1"/>
          <p:nvPr/>
        </p:nvSpPr>
        <p:spPr>
          <a:xfrm rot="-604629">
            <a:off x="13755203" y="4921919"/>
            <a:ext cx="3559786" cy="738215"/>
          </a:xfrm>
          <a:prstGeom prst="rect">
            <a:avLst/>
          </a:prstGeom>
        </p:spPr>
        <p:txBody>
          <a:bodyPr lIns="0" tIns="0" rIns="0" bIns="0" rtlCol="0" anchor="t">
            <a:spAutoFit/>
          </a:bodyPr>
          <a:lstStyle/>
          <a:p>
            <a:pPr algn="ctr">
              <a:lnSpc>
                <a:spcPts val="6036"/>
              </a:lnSpc>
            </a:pPr>
            <a:r>
              <a:rPr lang="en-US" sz="4311" spc="271">
                <a:solidFill>
                  <a:srgbClr val="000000"/>
                </a:solidFill>
                <a:latin typeface="Kapsalon"/>
              </a:rPr>
              <a:t>Charcoal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435" y="9071843"/>
            <a:ext cx="1678622" cy="1081060"/>
          </a:xfrm>
          <a:custGeom>
            <a:avLst/>
            <a:gdLst/>
            <a:ahLst/>
            <a:cxnLst/>
            <a:rect l="l" t="t" r="r" b="b"/>
            <a:pathLst>
              <a:path w="1678622" h="1081060">
                <a:moveTo>
                  <a:pt x="0" y="0"/>
                </a:moveTo>
                <a:lnTo>
                  <a:pt x="1678623" y="0"/>
                </a:lnTo>
                <a:lnTo>
                  <a:pt x="1678623" y="1081060"/>
                </a:lnTo>
                <a:lnTo>
                  <a:pt x="0" y="108106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3" name="Freeform 3"/>
          <p:cNvSpPr/>
          <p:nvPr/>
        </p:nvSpPr>
        <p:spPr>
          <a:xfrm>
            <a:off x="10233036" y="1037164"/>
            <a:ext cx="7671390" cy="6176001"/>
          </a:xfrm>
          <a:custGeom>
            <a:avLst/>
            <a:gdLst/>
            <a:ahLst/>
            <a:cxnLst/>
            <a:rect l="l" t="t" r="r" b="b"/>
            <a:pathLst>
              <a:path w="7671390" h="6176001">
                <a:moveTo>
                  <a:pt x="0" y="0"/>
                </a:moveTo>
                <a:lnTo>
                  <a:pt x="7671390" y="0"/>
                </a:lnTo>
                <a:lnTo>
                  <a:pt x="7671390" y="6176001"/>
                </a:lnTo>
                <a:lnTo>
                  <a:pt x="0" y="617600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a:off x="246435" y="524715"/>
            <a:ext cx="9601200" cy="7200900"/>
          </a:xfrm>
          <a:custGeom>
            <a:avLst/>
            <a:gdLst/>
            <a:ahLst/>
            <a:cxnLst/>
            <a:rect l="l" t="t" r="r" b="b"/>
            <a:pathLst>
              <a:path w="9601200" h="7200900">
                <a:moveTo>
                  <a:pt x="0" y="0"/>
                </a:moveTo>
                <a:lnTo>
                  <a:pt x="9601200" y="0"/>
                </a:lnTo>
                <a:lnTo>
                  <a:pt x="9601200" y="7200900"/>
                </a:lnTo>
                <a:lnTo>
                  <a:pt x="0" y="720090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5" name="Freeform 5"/>
          <p:cNvSpPr/>
          <p:nvPr/>
        </p:nvSpPr>
        <p:spPr>
          <a:xfrm>
            <a:off x="246435" y="524715"/>
            <a:ext cx="4173931" cy="4114800"/>
          </a:xfrm>
          <a:custGeom>
            <a:avLst/>
            <a:gdLst/>
            <a:ahLst/>
            <a:cxnLst/>
            <a:rect l="l" t="t" r="r" b="b"/>
            <a:pathLst>
              <a:path w="4173931" h="4114800">
                <a:moveTo>
                  <a:pt x="0" y="0"/>
                </a:moveTo>
                <a:lnTo>
                  <a:pt x="4173931" y="0"/>
                </a:lnTo>
                <a:lnTo>
                  <a:pt x="4173931" y="4114800"/>
                </a:lnTo>
                <a:lnTo>
                  <a:pt x="0" y="4114800"/>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6" name="Freeform 6"/>
          <p:cNvSpPr/>
          <p:nvPr/>
        </p:nvSpPr>
        <p:spPr>
          <a:xfrm rot="-10800000">
            <a:off x="13730495" y="3086100"/>
            <a:ext cx="4173931" cy="4114800"/>
          </a:xfrm>
          <a:custGeom>
            <a:avLst/>
            <a:gdLst/>
            <a:ahLst/>
            <a:cxnLst/>
            <a:rect l="l" t="t" r="r" b="b"/>
            <a:pathLst>
              <a:path w="4173931" h="4114800">
                <a:moveTo>
                  <a:pt x="0" y="0"/>
                </a:moveTo>
                <a:lnTo>
                  <a:pt x="4173931" y="0"/>
                </a:lnTo>
                <a:lnTo>
                  <a:pt x="4173931" y="4114800"/>
                </a:lnTo>
                <a:lnTo>
                  <a:pt x="0" y="4114800"/>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7" name="Freeform 7"/>
          <p:cNvSpPr/>
          <p:nvPr/>
        </p:nvSpPr>
        <p:spPr>
          <a:xfrm rot="-5400000">
            <a:off x="10252086" y="106573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1925058" y="7781178"/>
            <a:ext cx="15521731" cy="2371725"/>
          </a:xfrm>
          <a:prstGeom prst="rect">
            <a:avLst/>
          </a:prstGeom>
        </p:spPr>
        <p:txBody>
          <a:bodyPr lIns="0" tIns="0" rIns="0" bIns="0" rtlCol="0" anchor="t">
            <a:spAutoFit/>
          </a:bodyPr>
          <a:lstStyle/>
          <a:p>
            <a:pPr algn="ctr">
              <a:lnSpc>
                <a:spcPts val="6299"/>
              </a:lnSpc>
            </a:pPr>
            <a:r>
              <a:rPr lang="en-US" sz="4500">
                <a:solidFill>
                  <a:srgbClr val="000000"/>
                </a:solidFill>
                <a:latin typeface="DM Sans"/>
              </a:rPr>
              <a:t>Next time you see cows grazing in a pasture, stop and think about all the amazing things they give us… </a:t>
            </a:r>
          </a:p>
          <a:p>
            <a:pPr algn="ctr">
              <a:lnSpc>
                <a:spcPts val="6299"/>
              </a:lnSpc>
            </a:pPr>
            <a:r>
              <a:rPr lang="en-US" sz="4500">
                <a:solidFill>
                  <a:srgbClr val="000000"/>
                </a:solidFill>
                <a:latin typeface="DM Sans"/>
              </a:rPr>
              <a:t>especially the cheeseburgers and steak!</a:t>
            </a:r>
          </a:p>
        </p:txBody>
      </p:sp>
      <p:sp>
        <p:nvSpPr>
          <p:cNvPr id="9" name="Freeform 9"/>
          <p:cNvSpPr/>
          <p:nvPr/>
        </p:nvSpPr>
        <p:spPr>
          <a:xfrm rot="5400000">
            <a:off x="5694735" y="3553665"/>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19084" y="2527615"/>
            <a:ext cx="6849831" cy="4411403"/>
          </a:xfrm>
          <a:custGeom>
            <a:avLst/>
            <a:gdLst/>
            <a:ahLst/>
            <a:cxnLst/>
            <a:rect l="l" t="t" r="r" b="b"/>
            <a:pathLst>
              <a:path w="6849831" h="4411403">
                <a:moveTo>
                  <a:pt x="0" y="0"/>
                </a:moveTo>
                <a:lnTo>
                  <a:pt x="6849832" y="0"/>
                </a:lnTo>
                <a:lnTo>
                  <a:pt x="6849832" y="4411403"/>
                </a:lnTo>
                <a:lnTo>
                  <a:pt x="0" y="441140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2936142" y="358173"/>
            <a:ext cx="12301416" cy="2331720"/>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Brought to you by the </a:t>
            </a:r>
          </a:p>
          <a:p>
            <a:pPr algn="ctr">
              <a:lnSpc>
                <a:spcPts val="7839"/>
              </a:lnSpc>
            </a:pPr>
            <a:r>
              <a:rPr lang="en-US" sz="5599">
                <a:solidFill>
                  <a:srgbClr val="FE0B06"/>
                </a:solidFill>
                <a:latin typeface="Rockwell"/>
              </a:rPr>
              <a:t>Iowa Beef Industry Council</a:t>
            </a:r>
          </a:p>
          <a:p>
            <a:pPr algn="ctr">
              <a:lnSpc>
                <a:spcPts val="4409"/>
              </a:lnSpc>
            </a:pPr>
            <a:endParaRPr lang="en-US" sz="5599">
              <a:solidFill>
                <a:srgbClr val="FE0B06"/>
              </a:solidFill>
              <a:latin typeface="Rockwell"/>
            </a:endParaRPr>
          </a:p>
        </p:txBody>
      </p:sp>
      <p:sp>
        <p:nvSpPr>
          <p:cNvPr id="4" name="TextBox 4"/>
          <p:cNvSpPr txBox="1"/>
          <p:nvPr/>
        </p:nvSpPr>
        <p:spPr>
          <a:xfrm>
            <a:off x="4982925" y="7103171"/>
            <a:ext cx="8207851" cy="2988017"/>
          </a:xfrm>
          <a:prstGeom prst="rect">
            <a:avLst/>
          </a:prstGeom>
        </p:spPr>
        <p:txBody>
          <a:bodyPr lIns="0" tIns="0" rIns="0" bIns="0" rtlCol="0" anchor="t">
            <a:spAutoFit/>
          </a:bodyPr>
          <a:lstStyle/>
          <a:p>
            <a:pPr algn="ctr">
              <a:lnSpc>
                <a:spcPts val="4719"/>
              </a:lnSpc>
              <a:spcBef>
                <a:spcPct val="0"/>
              </a:spcBef>
            </a:pPr>
            <a:r>
              <a:rPr lang="en-US" sz="3371">
                <a:solidFill>
                  <a:srgbClr val="000000"/>
                </a:solidFill>
                <a:latin typeface="Rockwell"/>
              </a:rPr>
              <a:t>Representing Iowa’s beef producers with </a:t>
            </a:r>
          </a:p>
          <a:p>
            <a:pPr algn="ctr">
              <a:lnSpc>
                <a:spcPts val="4719"/>
              </a:lnSpc>
              <a:spcBef>
                <a:spcPct val="0"/>
              </a:spcBef>
            </a:pPr>
            <a:r>
              <a:rPr lang="en-US" sz="3371">
                <a:solidFill>
                  <a:srgbClr val="000000"/>
                </a:solidFill>
                <a:latin typeface="Rockwell"/>
              </a:rPr>
              <a:t>funding from the beef checkoff.</a:t>
            </a:r>
          </a:p>
          <a:p>
            <a:pPr algn="ctr">
              <a:lnSpc>
                <a:spcPts val="4719"/>
              </a:lnSpc>
              <a:spcBef>
                <a:spcPct val="0"/>
              </a:spcBef>
            </a:pPr>
            <a:r>
              <a:rPr lang="en-US" sz="3371">
                <a:solidFill>
                  <a:srgbClr val="000000"/>
                </a:solidFill>
                <a:latin typeface="Rockwell"/>
              </a:rPr>
              <a:t>For more information:</a:t>
            </a:r>
          </a:p>
          <a:p>
            <a:pPr algn="ctr">
              <a:lnSpc>
                <a:spcPts val="4719"/>
              </a:lnSpc>
              <a:spcBef>
                <a:spcPct val="0"/>
              </a:spcBef>
            </a:pPr>
            <a:r>
              <a:rPr lang="en-US" sz="3371" u="sng">
                <a:solidFill>
                  <a:srgbClr val="000000"/>
                </a:solidFill>
                <a:latin typeface="Rockwell"/>
                <a:hlinkClick r:id="rId3" tooltip="https://www.iabeef.org"/>
              </a:rPr>
              <a:t>www.iabeef.org</a:t>
            </a:r>
          </a:p>
          <a:p>
            <a:pPr algn="ctr">
              <a:lnSpc>
                <a:spcPts val="4719"/>
              </a:lnSpc>
              <a:spcBef>
                <a:spcPct val="0"/>
              </a:spcBef>
            </a:pPr>
            <a:r>
              <a:rPr lang="en-US" sz="3371" u="sng">
                <a:solidFill>
                  <a:srgbClr val="000000"/>
                </a:solidFill>
                <a:latin typeface="Rockwell"/>
                <a:hlinkClick r:id="rId4" tooltip="https://www.beefitswhatsfordinner.com"/>
              </a:rPr>
              <a:t>www.beefitswhatsfordinner.com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3153</Words>
  <Application>Microsoft Office PowerPoint</Application>
  <PresentationFormat>Custom</PresentationFormat>
  <Paragraphs>265</Paragraphs>
  <Slides>44</Slides>
  <Notes>31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Kapsalon</vt:lpstr>
      <vt:lpstr>DM Sans</vt:lpstr>
      <vt:lpstr>DM Sans Bold</vt:lpstr>
      <vt:lpstr>Shadows Into Light Two</vt:lpstr>
      <vt:lpstr>Franklin Gothic Book</vt:lpstr>
      <vt:lpstr>Rockwell</vt:lpstr>
      <vt:lpstr>DM Sans Bold Italics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Cheeseburger Powerpoint</dc:title>
  <cp:lastModifiedBy>Kylie Peterson</cp:lastModifiedBy>
  <cp:revision>6</cp:revision>
  <dcterms:created xsi:type="dcterms:W3CDTF">2006-08-16T00:00:00Z</dcterms:created>
  <dcterms:modified xsi:type="dcterms:W3CDTF">2024-05-21T13:46:33Z</dcterms:modified>
  <dc:identifier>DAGCgYvCKq4</dc:identifier>
</cp:coreProperties>
</file>