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Chloe" panose="020B0604020202020204" charset="0"/>
      <p:regular r:id="rId28"/>
    </p:embeddedFont>
    <p:embeddedFont>
      <p:font typeface="Gagalin" panose="020B0604020202020204" charset="0"/>
      <p:regular r:id="rId29"/>
    </p:embeddedFont>
    <p:embeddedFont>
      <p:font typeface="Noot" charset="-79"/>
      <p:regular r:id="rId30"/>
    </p:embeddedFont>
    <p:embeddedFont>
      <p:font typeface="Rockwell" panose="02060603020205020403" pitchFamily="18"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71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06.05.2024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Beef and Dairy animals are often confused.  They can look similar, but Beef cattle are raised to provide meat for humans.  Dairy cattle primarily provide milk, they also provide meat, too. They are both important, however, the animals are very different.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Breeds are cattle of the same background and have similar characteristics, like color.  There are over 70 different breeds of cattle.  There are red ones, yellow ones, black, gray. Some have horns, but most do not.  Cattle are not just black and white spotted.  That is one type, but there are hundreds of different ways cows can look.  A good comparison to cattle is people.  People is a generic term for humans of different genders and sexes.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many of you would it take to equal an 80 pound calf? The calf will try to walk soon after it is born so that it can eat.  Their legs are very wobbly because they have never walked before.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Nursing is drinking milk from the cow’s udder.  The udder is a part of the female body and provides healthy milk to its babies.  A calf will nurse from its mother several times throughout the day and night.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Heifers are young females with no babies; they are like teenagers.  Cows are mothers.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Bulls are fathers. Steers are young males who are growing.  Steers are neutered, like pets, so they can not grow to be bulls and reproduce.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By watching its mother, a calf learns to eat grass and hay and drink water.  Weaning occurs when calves are eating on their own.  Weaning separates the cow from her calf so the calf can eat more food and grow.  The calf usually weighs between 500 –600 lbs at weaning.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Cattle producers must be efficient to stay in business.  This requires proper feeding, care, handling, and health maintenance – which sometimes means shots.  It is important to take care of health problems when they occur so the sick animal does not make the rest of the herd sick, too.  A herd is a group of cattle that are in the same pen or on the same farm.  Animals get vaccinations to prevent them from getting sick, just like you did before starting Kindergarten.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Even with all of the things farmers do to care for animals, sometimes they get sick. Veterinarians are people who diagnose and treat diseases and injuries to animals.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Pasture is grown specifically for animal use.  Cattle graze on land that can’t be used for anything else because it is too steep or hilly for building houses, or too dry or too rocky for growing crops.  Animals are the perfect use for it!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Cornstalks are what is leftover after the farmer has used his combine to remove most of the corn.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Cattle have a special coat of hair that protects them all year long.  In the winter, their hair grows longer and is thicker to protect them from the cold temperatures and snow.  And in the summer, their hair keeps them cool from the sun and warm temperatures.  It is important for cattle to have protection from some of the weather elements.  That is why there are trees, windbreaks and barns for the cattle to protect them from snow, wind, rain, and the sun.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many of you have seen bales of hay in fields before? June, July and August is hay time on most cattle farms.  Hay is long grasses such as alfalfa that have been cut and dried to use as animal food.  Farmers cut the grass with a  big mower and leave it to dry in the field for about two days.  The dry hay is bundled into bales and stored in the barn. Round/Large bales weigh about one thousand pounds. A round/large bale is enough hay for a couple of days. They also eat grass because they are natural recyclers.  Cattle eat lots of things that humans cannot.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After calves are weaned, they go to a feedlot to eat more and grow bigger. Have any of you seen corn growing in the fields along the road?  That corn is grown to feed animals, like cattle.  It is harvested by the combine and then ground up for cattle to eat as grain.  The corn that cattle eat is not like the sweet-corn that humans eat.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RUMEN can digest things like hay and grass that humans cannot.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burping action really does take place.  In reality, cattle eat their food twice.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Review key concepts: </a:t>
            </a:r>
          </a:p>
          <a:p>
            <a:r>
              <a:rPr lang="en-US"/>
              <a:t>Why do farmers raise cattle?</a:t>
            </a:r>
          </a:p>
          <a:p>
            <a:r>
              <a:rPr lang="en-US"/>
              <a:t>What do cattle eat?</a:t>
            </a:r>
          </a:p>
          <a:p>
            <a:r>
              <a:rPr lang="en-US"/>
              <a:t>Where do cattle live?</a:t>
            </a:r>
          </a:p>
          <a:p>
            <a:r>
              <a:rPr lang="en-US"/>
              <a:t>How do farmers care for cattle?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image" Target="../media/image42.jpe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1.sv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3.jpeg"/><Relationship Id="rId7" Type="http://schemas.openxmlformats.org/officeDocument/2006/relationships/image" Target="../media/image3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45.svg"/><Relationship Id="rId4" Type="http://schemas.openxmlformats.org/officeDocument/2006/relationships/image" Target="../media/image44.png"/><Relationship Id="rId9" Type="http://schemas.openxmlformats.org/officeDocument/2006/relationships/image" Target="../media/image47.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8.jpeg"/><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png"/><Relationship Id="rId7" Type="http://schemas.openxmlformats.org/officeDocument/2006/relationships/image" Target="../media/image37.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52.jpeg"/><Relationship Id="rId4" Type="http://schemas.openxmlformats.org/officeDocument/2006/relationships/image" Target="../media/image51.jpeg"/><Relationship Id="rId9" Type="http://schemas.openxmlformats.org/officeDocument/2006/relationships/image" Target="../media/image54.sv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svg"/></Relationships>
</file>

<file path=ppt/slides/_rels/slide20.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4.png"/><Relationship Id="rId7"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59.jpeg"/><Relationship Id="rId10" Type="http://schemas.openxmlformats.org/officeDocument/2006/relationships/image" Target="../media/image63.jpeg"/><Relationship Id="rId4" Type="http://schemas.openxmlformats.org/officeDocument/2006/relationships/image" Target="../media/image15.svg"/><Relationship Id="rId9" Type="http://schemas.openxmlformats.org/officeDocument/2006/relationships/image" Target="../media/image62.jpeg"/></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4.png"/><Relationship Id="rId7" Type="http://schemas.openxmlformats.org/officeDocument/2006/relationships/image" Target="../media/image68.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slides/_rels/slide22.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69.jpeg"/><Relationship Id="rId7"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eg"/><Relationship Id="rId7" Type="http://schemas.openxmlformats.org/officeDocument/2006/relationships/image" Target="../media/image7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svg"/><Relationship Id="rId4" Type="http://schemas.openxmlformats.org/officeDocument/2006/relationships/image" Target="../media/image73.png"/><Relationship Id="rId9" Type="http://schemas.openxmlformats.org/officeDocument/2006/relationships/image" Target="../media/image78.svg"/></Relationships>
</file>

<file path=ppt/slides/_rels/slide24.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svg"/></Relationships>
</file>

<file path=ppt/slides/_rels/slide25.xml.rels><?xml version="1.0" encoding="UTF-8" standalone="yes"?>
<Relationships xmlns="http://schemas.openxmlformats.org/package/2006/relationships"><Relationship Id="rId3" Type="http://schemas.openxmlformats.org/officeDocument/2006/relationships/hyperlink" Target="https://www.iabeef.org" TargetMode="External"/><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hyperlink" Target="https://www.beefitswhatsfordinne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2"/>
            <a:stretch>
              <a:fillRect/>
            </a:stretch>
          </a:blipFill>
        </p:spPr>
      </p:sp>
      <p:sp>
        <p:nvSpPr>
          <p:cNvPr id="3" name="Freeform 3"/>
          <p:cNvSpPr/>
          <p:nvPr/>
        </p:nvSpPr>
        <p:spPr>
          <a:xfrm>
            <a:off x="4186519" y="3240377"/>
            <a:ext cx="9086833" cy="5320797"/>
          </a:xfrm>
          <a:custGeom>
            <a:avLst/>
            <a:gdLst/>
            <a:ahLst/>
            <a:cxnLst/>
            <a:rect l="l" t="t" r="r" b="b"/>
            <a:pathLst>
              <a:path w="9086833" h="5320797">
                <a:moveTo>
                  <a:pt x="0" y="0"/>
                </a:moveTo>
                <a:lnTo>
                  <a:pt x="9086832" y="0"/>
                </a:lnTo>
                <a:lnTo>
                  <a:pt x="9086832" y="5320797"/>
                </a:lnTo>
                <a:lnTo>
                  <a:pt x="0" y="5320797"/>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4" name="Freeform 4"/>
          <p:cNvSpPr/>
          <p:nvPr/>
        </p:nvSpPr>
        <p:spPr>
          <a:xfrm rot="5400000">
            <a:off x="5751655" y="1139905"/>
            <a:ext cx="6391468" cy="9521741"/>
          </a:xfrm>
          <a:custGeom>
            <a:avLst/>
            <a:gdLst/>
            <a:ahLst/>
            <a:cxnLst/>
            <a:rect l="l" t="t" r="r" b="b"/>
            <a:pathLst>
              <a:path w="6391468" h="9521741">
                <a:moveTo>
                  <a:pt x="0" y="0"/>
                </a:moveTo>
                <a:lnTo>
                  <a:pt x="6391468" y="0"/>
                </a:lnTo>
                <a:lnTo>
                  <a:pt x="6391468" y="9521741"/>
                </a:lnTo>
                <a:lnTo>
                  <a:pt x="0" y="95217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56573" y="-33773"/>
            <a:ext cx="17967769" cy="2915478"/>
          </a:xfrm>
          <a:prstGeom prst="rect">
            <a:avLst/>
          </a:prstGeom>
        </p:spPr>
        <p:txBody>
          <a:bodyPr wrap="square" lIns="0" tIns="0" rIns="0" bIns="0" rtlCol="0" anchor="t">
            <a:spAutoFit/>
          </a:bodyPr>
          <a:lstStyle/>
          <a:p>
            <a:pPr algn="ctr">
              <a:lnSpc>
                <a:spcPts val="23586"/>
              </a:lnSpc>
            </a:pPr>
            <a:r>
              <a:rPr lang="en-US" sz="16847" spc="1280" dirty="0">
                <a:ln w="57150">
                  <a:solidFill>
                    <a:schemeClr val="accent2">
                      <a:lumMod val="50000"/>
                    </a:schemeClr>
                  </a:solidFill>
                </a:ln>
                <a:solidFill>
                  <a:srgbClr val="FE0B06"/>
                </a:solidFill>
                <a:latin typeface="Noot"/>
              </a:rPr>
              <a:t>WOW THAT COW! </a:t>
            </a:r>
          </a:p>
        </p:txBody>
      </p:sp>
      <p:sp>
        <p:nvSpPr>
          <p:cNvPr id="6" name="TextBox 6"/>
          <p:cNvSpPr txBox="1"/>
          <p:nvPr/>
        </p:nvSpPr>
        <p:spPr>
          <a:xfrm>
            <a:off x="821616" y="9278519"/>
            <a:ext cx="16437684" cy="762002"/>
          </a:xfrm>
          <a:prstGeom prst="rect">
            <a:avLst/>
          </a:prstGeom>
        </p:spPr>
        <p:txBody>
          <a:bodyPr lIns="0" tIns="0" rIns="0" bIns="0" rtlCol="0" anchor="t">
            <a:spAutoFit/>
          </a:bodyPr>
          <a:lstStyle/>
          <a:p>
            <a:pPr algn="ctr">
              <a:lnSpc>
                <a:spcPts val="6299"/>
              </a:lnSpc>
            </a:pPr>
            <a:r>
              <a:rPr lang="en-US" sz="4499">
                <a:solidFill>
                  <a:srgbClr val="000000"/>
                </a:solidFill>
                <a:latin typeface="Rockwell"/>
              </a:rPr>
              <a:t>What cattle do for our lives and world.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3"/>
            <a:stretch>
              <a:fillRect/>
            </a:stretch>
          </a:blipFill>
        </p:spPr>
      </p:sp>
      <p:sp>
        <p:nvSpPr>
          <p:cNvPr id="3" name="Freeform 3"/>
          <p:cNvSpPr/>
          <p:nvPr/>
        </p:nvSpPr>
        <p:spPr>
          <a:xfrm rot="5400000">
            <a:off x="1704044" y="680847"/>
            <a:ext cx="3892425" cy="3626443"/>
          </a:xfrm>
          <a:custGeom>
            <a:avLst/>
            <a:gdLst/>
            <a:ahLst/>
            <a:cxnLst/>
            <a:rect l="l" t="t" r="r" b="b"/>
            <a:pathLst>
              <a:path w="3892425" h="3626443">
                <a:moveTo>
                  <a:pt x="0" y="0"/>
                </a:moveTo>
                <a:lnTo>
                  <a:pt x="3892425" y="0"/>
                </a:lnTo>
                <a:lnTo>
                  <a:pt x="3892425" y="3626443"/>
                </a:lnTo>
                <a:lnTo>
                  <a:pt x="0" y="36264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400000">
            <a:off x="12758262" y="4573272"/>
            <a:ext cx="3892425" cy="3626443"/>
          </a:xfrm>
          <a:custGeom>
            <a:avLst/>
            <a:gdLst/>
            <a:ahLst/>
            <a:cxnLst/>
            <a:rect l="l" t="t" r="r" b="b"/>
            <a:pathLst>
              <a:path w="3892425" h="3626443">
                <a:moveTo>
                  <a:pt x="0" y="0"/>
                </a:moveTo>
                <a:lnTo>
                  <a:pt x="3892426" y="0"/>
                </a:lnTo>
                <a:lnTo>
                  <a:pt x="3892426" y="3626443"/>
                </a:lnTo>
                <a:lnTo>
                  <a:pt x="0" y="36264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2288333" y="1028700"/>
            <a:ext cx="13779123" cy="6805938"/>
          </a:xfrm>
          <a:custGeom>
            <a:avLst/>
            <a:gdLst/>
            <a:ahLst/>
            <a:cxnLst/>
            <a:rect l="l" t="t" r="r" b="b"/>
            <a:pathLst>
              <a:path w="13779123" h="6805938">
                <a:moveTo>
                  <a:pt x="0" y="0"/>
                </a:moveTo>
                <a:lnTo>
                  <a:pt x="13779123" y="0"/>
                </a:lnTo>
                <a:lnTo>
                  <a:pt x="13779123" y="6805938"/>
                </a:lnTo>
                <a:lnTo>
                  <a:pt x="0" y="6805938"/>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sp>
      <p:sp>
        <p:nvSpPr>
          <p:cNvPr id="6" name="TextBox 6"/>
          <p:cNvSpPr txBox="1"/>
          <p:nvPr/>
        </p:nvSpPr>
        <p:spPr>
          <a:xfrm>
            <a:off x="4916463" y="8667885"/>
            <a:ext cx="8455075" cy="771525"/>
          </a:xfrm>
          <a:prstGeom prst="rect">
            <a:avLst/>
          </a:prstGeom>
        </p:spPr>
        <p:txBody>
          <a:bodyPr lIns="0" tIns="0" rIns="0" bIns="0" rtlCol="0" anchor="t">
            <a:spAutoFit/>
          </a:bodyPr>
          <a:lstStyle/>
          <a:p>
            <a:pPr algn="ctr">
              <a:lnSpc>
                <a:spcPts val="6299"/>
              </a:lnSpc>
            </a:pPr>
            <a:r>
              <a:rPr lang="en-US" sz="4500">
                <a:solidFill>
                  <a:srgbClr val="FE0B06"/>
                </a:solidFill>
                <a:latin typeface="Rockwell"/>
              </a:rPr>
              <a:t>WOW!</a:t>
            </a:r>
            <a:r>
              <a:rPr lang="en-US" sz="4500">
                <a:solidFill>
                  <a:srgbClr val="000000"/>
                </a:solidFill>
                <a:latin typeface="Rockwell"/>
              </a:rPr>
              <a:t> Cows live on Iowa farms.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2"/>
            <a:stretch>
              <a:fillRect/>
            </a:stretch>
          </a:blipFill>
        </p:spPr>
      </p:sp>
      <p:sp>
        <p:nvSpPr>
          <p:cNvPr id="3" name="Freeform 3"/>
          <p:cNvSpPr/>
          <p:nvPr/>
        </p:nvSpPr>
        <p:spPr>
          <a:xfrm>
            <a:off x="3211122" y="588104"/>
            <a:ext cx="11865756" cy="7861064"/>
          </a:xfrm>
          <a:custGeom>
            <a:avLst/>
            <a:gdLst/>
            <a:ahLst/>
            <a:cxnLst/>
            <a:rect l="l" t="t" r="r" b="b"/>
            <a:pathLst>
              <a:path w="11865756" h="7861064">
                <a:moveTo>
                  <a:pt x="0" y="0"/>
                </a:moveTo>
                <a:lnTo>
                  <a:pt x="11865756" y="0"/>
                </a:lnTo>
                <a:lnTo>
                  <a:pt x="11865756" y="7861064"/>
                </a:lnTo>
                <a:lnTo>
                  <a:pt x="0" y="7861064"/>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4" name="Freeform 4"/>
          <p:cNvSpPr/>
          <p:nvPr/>
        </p:nvSpPr>
        <p:spPr>
          <a:xfrm rot="5400000">
            <a:off x="2831014" y="544096"/>
            <a:ext cx="4085555" cy="3806376"/>
          </a:xfrm>
          <a:custGeom>
            <a:avLst/>
            <a:gdLst/>
            <a:ahLst/>
            <a:cxnLst/>
            <a:rect l="l" t="t" r="r" b="b"/>
            <a:pathLst>
              <a:path w="4085555" h="3806376">
                <a:moveTo>
                  <a:pt x="0" y="0"/>
                </a:moveTo>
                <a:lnTo>
                  <a:pt x="4085556" y="0"/>
                </a:lnTo>
                <a:lnTo>
                  <a:pt x="4085556" y="3806375"/>
                </a:lnTo>
                <a:lnTo>
                  <a:pt x="0" y="38063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5400000">
            <a:off x="11380955" y="4768684"/>
            <a:ext cx="4085555" cy="3806376"/>
          </a:xfrm>
          <a:custGeom>
            <a:avLst/>
            <a:gdLst/>
            <a:ahLst/>
            <a:cxnLst/>
            <a:rect l="l" t="t" r="r" b="b"/>
            <a:pathLst>
              <a:path w="4085555" h="3806376">
                <a:moveTo>
                  <a:pt x="0" y="0"/>
                </a:moveTo>
                <a:lnTo>
                  <a:pt x="4085556" y="0"/>
                </a:lnTo>
                <a:lnTo>
                  <a:pt x="4085556" y="3806376"/>
                </a:lnTo>
                <a:lnTo>
                  <a:pt x="0" y="38063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4052515" y="8861324"/>
            <a:ext cx="10182969" cy="771525"/>
          </a:xfrm>
          <a:prstGeom prst="rect">
            <a:avLst/>
          </a:prstGeom>
        </p:spPr>
        <p:txBody>
          <a:bodyPr lIns="0" tIns="0" rIns="0" bIns="0" rtlCol="0" anchor="t">
            <a:spAutoFit/>
          </a:bodyPr>
          <a:lstStyle/>
          <a:p>
            <a:pPr algn="ctr">
              <a:lnSpc>
                <a:spcPts val="6299"/>
              </a:lnSpc>
            </a:pPr>
            <a:r>
              <a:rPr lang="en-US" sz="4500">
                <a:solidFill>
                  <a:srgbClr val="000000"/>
                </a:solidFill>
                <a:latin typeface="Rockwell"/>
              </a:rPr>
              <a:t>This is a </a:t>
            </a:r>
            <a:r>
              <a:rPr lang="en-US" sz="4500">
                <a:solidFill>
                  <a:srgbClr val="FE0B06"/>
                </a:solidFill>
                <a:latin typeface="Rockwell"/>
              </a:rPr>
              <a:t>beef</a:t>
            </a:r>
            <a:r>
              <a:rPr lang="en-US" sz="4500">
                <a:solidFill>
                  <a:srgbClr val="000000"/>
                </a:solidFill>
                <a:latin typeface="Rockwell"/>
              </a:rPr>
              <a:t> cow. They give us </a:t>
            </a:r>
            <a:r>
              <a:rPr lang="en-US" sz="4500">
                <a:solidFill>
                  <a:srgbClr val="FE0B06"/>
                </a:solidFill>
                <a:latin typeface="Rockwell"/>
              </a:rPr>
              <a:t>meat</a:t>
            </a:r>
            <a:r>
              <a:rPr lang="en-US" sz="4500">
                <a:solidFill>
                  <a:srgbClr val="000000"/>
                </a:solidFill>
                <a:latin typeface="Rockwell"/>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3"/>
            <a:stretch>
              <a:fillRect/>
            </a:stretch>
          </a:blipFill>
        </p:spPr>
      </p:sp>
      <p:sp>
        <p:nvSpPr>
          <p:cNvPr id="3" name="Freeform 3"/>
          <p:cNvSpPr/>
          <p:nvPr/>
        </p:nvSpPr>
        <p:spPr>
          <a:xfrm>
            <a:off x="3435073" y="721988"/>
            <a:ext cx="11093895" cy="7005626"/>
          </a:xfrm>
          <a:custGeom>
            <a:avLst/>
            <a:gdLst/>
            <a:ahLst/>
            <a:cxnLst/>
            <a:rect l="l" t="t" r="r" b="b"/>
            <a:pathLst>
              <a:path w="11093895" h="7005626">
                <a:moveTo>
                  <a:pt x="0" y="0"/>
                </a:moveTo>
                <a:lnTo>
                  <a:pt x="11093895" y="0"/>
                </a:lnTo>
                <a:lnTo>
                  <a:pt x="11093895" y="7005627"/>
                </a:lnTo>
                <a:lnTo>
                  <a:pt x="0" y="7005627"/>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4" name="Freeform 4"/>
          <p:cNvSpPr/>
          <p:nvPr/>
        </p:nvSpPr>
        <p:spPr>
          <a:xfrm>
            <a:off x="3333082" y="721988"/>
            <a:ext cx="11297877" cy="7032928"/>
          </a:xfrm>
          <a:custGeom>
            <a:avLst/>
            <a:gdLst/>
            <a:ahLst/>
            <a:cxnLst/>
            <a:rect l="l" t="t" r="r" b="b"/>
            <a:pathLst>
              <a:path w="11297877" h="7032928">
                <a:moveTo>
                  <a:pt x="0" y="0"/>
                </a:moveTo>
                <a:lnTo>
                  <a:pt x="11297877" y="0"/>
                </a:lnTo>
                <a:lnTo>
                  <a:pt x="11297877" y="7032929"/>
                </a:lnTo>
                <a:lnTo>
                  <a:pt x="0" y="70329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TextBox 5"/>
          <p:cNvSpPr txBox="1"/>
          <p:nvPr/>
        </p:nvSpPr>
        <p:spPr>
          <a:xfrm>
            <a:off x="3802187" y="7996143"/>
            <a:ext cx="10683627" cy="1571625"/>
          </a:xfrm>
          <a:prstGeom prst="rect">
            <a:avLst/>
          </a:prstGeom>
        </p:spPr>
        <p:txBody>
          <a:bodyPr lIns="0" tIns="0" rIns="0" bIns="0" rtlCol="0" anchor="t">
            <a:spAutoFit/>
          </a:bodyPr>
          <a:lstStyle/>
          <a:p>
            <a:pPr algn="ctr">
              <a:lnSpc>
                <a:spcPts val="6299"/>
              </a:lnSpc>
            </a:pPr>
            <a:r>
              <a:rPr lang="en-US" sz="4500">
                <a:solidFill>
                  <a:srgbClr val="000000"/>
                </a:solidFill>
                <a:latin typeface="Rockwell"/>
              </a:rPr>
              <a:t>These are </a:t>
            </a:r>
            <a:r>
              <a:rPr lang="en-US" sz="4500">
                <a:solidFill>
                  <a:srgbClr val="FE0B06"/>
                </a:solidFill>
                <a:latin typeface="Rockwell"/>
              </a:rPr>
              <a:t>dairy</a:t>
            </a:r>
            <a:r>
              <a:rPr lang="en-US" sz="4500">
                <a:solidFill>
                  <a:srgbClr val="000000"/>
                </a:solidFill>
                <a:latin typeface="Rockwell"/>
              </a:rPr>
              <a:t> cows, they give us </a:t>
            </a:r>
            <a:r>
              <a:rPr lang="en-US" sz="4500">
                <a:solidFill>
                  <a:srgbClr val="FE0B06"/>
                </a:solidFill>
                <a:latin typeface="Rockwell"/>
              </a:rPr>
              <a:t>milk</a:t>
            </a:r>
            <a:r>
              <a:rPr lang="en-US" sz="4500">
                <a:solidFill>
                  <a:srgbClr val="000000"/>
                </a:solidFill>
                <a:latin typeface="Rockwell"/>
              </a:rPr>
              <a:t>. </a:t>
            </a:r>
          </a:p>
          <a:p>
            <a:pPr algn="ctr">
              <a:lnSpc>
                <a:spcPts val="6299"/>
              </a:lnSpc>
            </a:pPr>
            <a:r>
              <a:rPr lang="en-US" sz="4500">
                <a:solidFill>
                  <a:srgbClr val="000000"/>
                </a:solidFill>
                <a:latin typeface="Rockwell"/>
              </a:rPr>
              <a:t>Their breed is Holstein.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3"/>
            <a:stretch>
              <a:fillRect/>
            </a:stretch>
          </a:blipFill>
        </p:spPr>
      </p:sp>
      <p:sp>
        <p:nvSpPr>
          <p:cNvPr id="3" name="Freeform 3"/>
          <p:cNvSpPr/>
          <p:nvPr/>
        </p:nvSpPr>
        <p:spPr>
          <a:xfrm>
            <a:off x="815998" y="753768"/>
            <a:ext cx="9608572" cy="7634811"/>
          </a:xfrm>
          <a:custGeom>
            <a:avLst/>
            <a:gdLst/>
            <a:ahLst/>
            <a:cxnLst/>
            <a:rect l="l" t="t" r="r" b="b"/>
            <a:pathLst>
              <a:path w="9608572" h="7634811">
                <a:moveTo>
                  <a:pt x="0" y="0"/>
                </a:moveTo>
                <a:lnTo>
                  <a:pt x="9608572" y="0"/>
                </a:lnTo>
                <a:lnTo>
                  <a:pt x="9608572" y="7634811"/>
                </a:lnTo>
                <a:lnTo>
                  <a:pt x="0" y="7634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379221" y="1028700"/>
            <a:ext cx="9608572" cy="7634811"/>
          </a:xfrm>
          <a:custGeom>
            <a:avLst/>
            <a:gdLst/>
            <a:ahLst/>
            <a:cxnLst/>
            <a:rect l="l" t="t" r="r" b="b"/>
            <a:pathLst>
              <a:path w="9608572" h="7634811">
                <a:moveTo>
                  <a:pt x="0" y="0"/>
                </a:moveTo>
                <a:lnTo>
                  <a:pt x="9608572" y="0"/>
                </a:lnTo>
                <a:lnTo>
                  <a:pt x="9608572" y="7634811"/>
                </a:lnTo>
                <a:lnTo>
                  <a:pt x="0" y="7634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028700" y="1028700"/>
            <a:ext cx="9606965" cy="7359879"/>
          </a:xfrm>
          <a:custGeom>
            <a:avLst/>
            <a:gdLst/>
            <a:ahLst/>
            <a:cxnLst/>
            <a:rect l="l" t="t" r="r" b="b"/>
            <a:pathLst>
              <a:path w="9606965" h="7359879">
                <a:moveTo>
                  <a:pt x="0" y="0"/>
                </a:moveTo>
                <a:lnTo>
                  <a:pt x="9606965" y="0"/>
                </a:lnTo>
                <a:lnTo>
                  <a:pt x="9606965" y="7359879"/>
                </a:lnTo>
                <a:lnTo>
                  <a:pt x="0" y="7359879"/>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sp>
      <p:sp>
        <p:nvSpPr>
          <p:cNvPr id="6" name="TextBox 6"/>
          <p:cNvSpPr txBox="1"/>
          <p:nvPr/>
        </p:nvSpPr>
        <p:spPr>
          <a:xfrm>
            <a:off x="11450726" y="1479665"/>
            <a:ext cx="6062783" cy="6372225"/>
          </a:xfrm>
          <a:prstGeom prst="rect">
            <a:avLst/>
          </a:prstGeom>
        </p:spPr>
        <p:txBody>
          <a:bodyPr lIns="0" tIns="0" rIns="0" bIns="0" rtlCol="0" anchor="t">
            <a:spAutoFit/>
          </a:bodyPr>
          <a:lstStyle/>
          <a:p>
            <a:pPr algn="ctr">
              <a:lnSpc>
                <a:spcPts val="6299"/>
              </a:lnSpc>
              <a:spcBef>
                <a:spcPct val="0"/>
              </a:spcBef>
            </a:pPr>
            <a:r>
              <a:rPr lang="en-US" sz="4500">
                <a:solidFill>
                  <a:srgbClr val="000000"/>
                </a:solidFill>
                <a:latin typeface="Rockwell"/>
              </a:rPr>
              <a:t>Just like people, cows come in different colors, shapes and sizes. Different kinds of cattle are called </a:t>
            </a:r>
            <a:r>
              <a:rPr lang="en-US" sz="4500">
                <a:solidFill>
                  <a:srgbClr val="FE0B06"/>
                </a:solidFill>
                <a:latin typeface="Rockwell"/>
              </a:rPr>
              <a:t>breeds</a:t>
            </a:r>
            <a:r>
              <a:rPr lang="en-US" sz="4500">
                <a:solidFill>
                  <a:srgbClr val="000000"/>
                </a:solidFill>
                <a:latin typeface="Rockwell"/>
              </a:rPr>
              <a:t>. Cattle is a word used to describe two or more cows.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2"/>
            <a:stretch>
              <a:fillRect/>
            </a:stretch>
          </a:blipFill>
        </p:spPr>
      </p:sp>
      <p:grpSp>
        <p:nvGrpSpPr>
          <p:cNvPr id="3" name="Group 3"/>
          <p:cNvGrpSpPr/>
          <p:nvPr/>
        </p:nvGrpSpPr>
        <p:grpSpPr>
          <a:xfrm>
            <a:off x="10083844" y="2487526"/>
            <a:ext cx="5344685" cy="4114800"/>
            <a:chOff x="0" y="0"/>
            <a:chExt cx="7126247" cy="5486400"/>
          </a:xfrm>
        </p:grpSpPr>
        <p:sp>
          <p:nvSpPr>
            <p:cNvPr id="4" name="TextBox 4"/>
            <p:cNvSpPr txBox="1"/>
            <p:nvPr/>
          </p:nvSpPr>
          <p:spPr>
            <a:xfrm>
              <a:off x="1295660" y="144821"/>
              <a:ext cx="2390775" cy="438784"/>
            </a:xfrm>
            <a:prstGeom prst="rect">
              <a:avLst/>
            </a:prstGeom>
          </p:spPr>
          <p:txBody>
            <a:bodyPr lIns="0" tIns="0" rIns="0" bIns="0" rtlCol="0" anchor="t">
              <a:spAutoFit/>
            </a:bodyPr>
            <a:lstStyle/>
            <a:p>
              <a:pPr algn="ctr">
                <a:lnSpc>
                  <a:spcPts val="2730"/>
                </a:lnSpc>
              </a:pPr>
              <a:r>
                <a:rPr lang="en-US" sz="1950">
                  <a:solidFill>
                    <a:srgbClr val="FFFFFF"/>
                  </a:solidFill>
                  <a:latin typeface="Rockwell"/>
                </a:rPr>
                <a:t>Hamburgers</a:t>
              </a:r>
            </a:p>
          </p:txBody>
        </p:sp>
        <p:sp>
          <p:nvSpPr>
            <p:cNvPr id="5" name="TextBox 5"/>
            <p:cNvSpPr txBox="1"/>
            <p:nvPr/>
          </p:nvSpPr>
          <p:spPr>
            <a:xfrm>
              <a:off x="1295660" y="1528442"/>
              <a:ext cx="3516114" cy="1105537"/>
            </a:xfrm>
            <a:prstGeom prst="rect">
              <a:avLst/>
            </a:prstGeom>
          </p:spPr>
          <p:txBody>
            <a:bodyPr lIns="0" tIns="0" rIns="0" bIns="0" rtlCol="0" anchor="t">
              <a:spAutoFit/>
            </a:bodyPr>
            <a:lstStyle/>
            <a:p>
              <a:pPr algn="ctr">
                <a:lnSpc>
                  <a:spcPts val="6929"/>
                </a:lnSpc>
              </a:pPr>
              <a:r>
                <a:rPr lang="en-US" sz="4949" spc="564">
                  <a:solidFill>
                    <a:srgbClr val="FFFFFF"/>
                  </a:solidFill>
                  <a:latin typeface="Rockwell"/>
                </a:rPr>
                <a:t>Cheese</a:t>
              </a:r>
            </a:p>
          </p:txBody>
        </p:sp>
        <p:sp>
          <p:nvSpPr>
            <p:cNvPr id="6" name="TextBox 6"/>
            <p:cNvSpPr txBox="1"/>
            <p:nvPr/>
          </p:nvSpPr>
          <p:spPr>
            <a:xfrm>
              <a:off x="1295660" y="3583303"/>
              <a:ext cx="4235648" cy="1105537"/>
            </a:xfrm>
            <a:prstGeom prst="rect">
              <a:avLst/>
            </a:prstGeom>
          </p:spPr>
          <p:txBody>
            <a:bodyPr lIns="0" tIns="0" rIns="0" bIns="0" rtlCol="0" anchor="t">
              <a:spAutoFit/>
            </a:bodyPr>
            <a:lstStyle/>
            <a:p>
              <a:pPr algn="ctr">
                <a:lnSpc>
                  <a:spcPts val="6929"/>
                </a:lnSpc>
              </a:pPr>
              <a:r>
                <a:rPr lang="en-US" sz="4949">
                  <a:solidFill>
                    <a:srgbClr val="FFFFFF"/>
                  </a:solidFill>
                  <a:latin typeface="Rockwell"/>
                </a:rPr>
                <a:t>Ice Cream </a:t>
              </a:r>
            </a:p>
          </p:txBody>
        </p:sp>
        <p:sp>
          <p:nvSpPr>
            <p:cNvPr id="7" name="Freeform 7"/>
            <p:cNvSpPr/>
            <p:nvPr/>
          </p:nvSpPr>
          <p:spPr>
            <a:xfrm>
              <a:off x="0" y="0"/>
              <a:ext cx="6826968" cy="5486400"/>
            </a:xfrm>
            <a:custGeom>
              <a:avLst/>
              <a:gdLst/>
              <a:ahLst/>
              <a:cxnLst/>
              <a:rect l="l" t="t" r="r" b="b"/>
              <a:pathLst>
                <a:path w="6826968" h="5486400">
                  <a:moveTo>
                    <a:pt x="0" y="0"/>
                  </a:moveTo>
                  <a:lnTo>
                    <a:pt x="6826968" y="0"/>
                  </a:lnTo>
                  <a:lnTo>
                    <a:pt x="6826968" y="5486400"/>
                  </a:lnTo>
                  <a:lnTo>
                    <a:pt x="0" y="5486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909134" y="87671"/>
              <a:ext cx="6217113" cy="1039496"/>
            </a:xfrm>
            <a:prstGeom prst="rect">
              <a:avLst/>
            </a:prstGeom>
          </p:spPr>
          <p:txBody>
            <a:bodyPr lIns="0" tIns="0" rIns="0" bIns="0" rtlCol="0" anchor="t">
              <a:spAutoFit/>
            </a:bodyPr>
            <a:lstStyle/>
            <a:p>
              <a:pPr algn="ctr">
                <a:lnSpc>
                  <a:spcPts val="6509"/>
                </a:lnSpc>
              </a:pPr>
              <a:r>
                <a:rPr lang="en-US" sz="4649">
                  <a:solidFill>
                    <a:srgbClr val="FFFFFF"/>
                  </a:solidFill>
                  <a:latin typeface="Rockwell"/>
                </a:rPr>
                <a:t>Hamburgers </a:t>
              </a:r>
            </a:p>
          </p:txBody>
        </p:sp>
        <p:sp>
          <p:nvSpPr>
            <p:cNvPr id="9" name="TextBox 9"/>
            <p:cNvSpPr txBox="1"/>
            <p:nvPr/>
          </p:nvSpPr>
          <p:spPr>
            <a:xfrm>
              <a:off x="1124783" y="2138044"/>
              <a:ext cx="4577402" cy="1039496"/>
            </a:xfrm>
            <a:prstGeom prst="rect">
              <a:avLst/>
            </a:prstGeom>
          </p:spPr>
          <p:txBody>
            <a:bodyPr lIns="0" tIns="0" rIns="0" bIns="0" rtlCol="0" anchor="t">
              <a:spAutoFit/>
            </a:bodyPr>
            <a:lstStyle/>
            <a:p>
              <a:pPr algn="ctr">
                <a:lnSpc>
                  <a:spcPts val="6509"/>
                </a:lnSpc>
              </a:pPr>
              <a:r>
                <a:rPr lang="en-US" sz="4649">
                  <a:solidFill>
                    <a:srgbClr val="FFFFFF"/>
                  </a:solidFill>
                  <a:latin typeface="Rockwell"/>
                </a:rPr>
                <a:t>Meatballs</a:t>
              </a:r>
            </a:p>
          </p:txBody>
        </p:sp>
        <p:sp>
          <p:nvSpPr>
            <p:cNvPr id="10" name="TextBox 10"/>
            <p:cNvSpPr txBox="1"/>
            <p:nvPr/>
          </p:nvSpPr>
          <p:spPr>
            <a:xfrm>
              <a:off x="629734" y="4104216"/>
              <a:ext cx="4577402" cy="1073998"/>
            </a:xfrm>
            <a:prstGeom prst="rect">
              <a:avLst/>
            </a:prstGeom>
          </p:spPr>
          <p:txBody>
            <a:bodyPr lIns="0" tIns="0" rIns="0" bIns="0" rtlCol="0" anchor="t">
              <a:spAutoFit/>
            </a:bodyPr>
            <a:lstStyle/>
            <a:p>
              <a:pPr algn="ctr">
                <a:lnSpc>
                  <a:spcPts val="6789"/>
                </a:lnSpc>
              </a:pPr>
              <a:r>
                <a:rPr lang="en-US" sz="4849" spc="305">
                  <a:solidFill>
                    <a:srgbClr val="FFFFFF"/>
                  </a:solidFill>
                  <a:latin typeface="Rockwell"/>
                </a:rPr>
                <a:t>Steak</a:t>
              </a:r>
            </a:p>
          </p:txBody>
        </p:sp>
      </p:grpSp>
      <p:sp>
        <p:nvSpPr>
          <p:cNvPr id="11" name="Freeform 11"/>
          <p:cNvSpPr/>
          <p:nvPr/>
        </p:nvSpPr>
        <p:spPr>
          <a:xfrm rot="5400000">
            <a:off x="4876959" y="-436555"/>
            <a:ext cx="157474" cy="5039176"/>
          </a:xfrm>
          <a:custGeom>
            <a:avLst/>
            <a:gdLst/>
            <a:ahLst/>
            <a:cxnLst/>
            <a:rect l="l" t="t" r="r" b="b"/>
            <a:pathLst>
              <a:path w="157474" h="5039176">
                <a:moveTo>
                  <a:pt x="0" y="0"/>
                </a:moveTo>
                <a:lnTo>
                  <a:pt x="157474" y="0"/>
                </a:lnTo>
                <a:lnTo>
                  <a:pt x="157474" y="5039176"/>
                </a:lnTo>
                <a:lnTo>
                  <a:pt x="0" y="50391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2" name="Group 12"/>
          <p:cNvGrpSpPr/>
          <p:nvPr/>
        </p:nvGrpSpPr>
        <p:grpSpPr>
          <a:xfrm>
            <a:off x="2436108" y="2487526"/>
            <a:ext cx="5120226" cy="4114800"/>
            <a:chOff x="0" y="0"/>
            <a:chExt cx="6826968" cy="5486400"/>
          </a:xfrm>
        </p:grpSpPr>
        <p:sp>
          <p:nvSpPr>
            <p:cNvPr id="13" name="Freeform 13"/>
            <p:cNvSpPr/>
            <p:nvPr/>
          </p:nvSpPr>
          <p:spPr>
            <a:xfrm>
              <a:off x="0" y="0"/>
              <a:ext cx="6826968" cy="5486400"/>
            </a:xfrm>
            <a:custGeom>
              <a:avLst/>
              <a:gdLst/>
              <a:ahLst/>
              <a:cxnLst/>
              <a:rect l="l" t="t" r="r" b="b"/>
              <a:pathLst>
                <a:path w="6826968" h="5486400">
                  <a:moveTo>
                    <a:pt x="0" y="0"/>
                  </a:moveTo>
                  <a:lnTo>
                    <a:pt x="6826968" y="0"/>
                  </a:lnTo>
                  <a:lnTo>
                    <a:pt x="6826968" y="5486400"/>
                  </a:lnTo>
                  <a:lnTo>
                    <a:pt x="0" y="5486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TextBox 14"/>
            <p:cNvSpPr txBox="1"/>
            <p:nvPr/>
          </p:nvSpPr>
          <p:spPr>
            <a:xfrm>
              <a:off x="1655427" y="87671"/>
              <a:ext cx="2390775" cy="1105537"/>
            </a:xfrm>
            <a:prstGeom prst="rect">
              <a:avLst/>
            </a:prstGeom>
          </p:spPr>
          <p:txBody>
            <a:bodyPr lIns="0" tIns="0" rIns="0" bIns="0" rtlCol="0" anchor="t">
              <a:spAutoFit/>
            </a:bodyPr>
            <a:lstStyle/>
            <a:p>
              <a:pPr algn="ctr">
                <a:lnSpc>
                  <a:spcPts val="6929"/>
                </a:lnSpc>
              </a:pPr>
              <a:r>
                <a:rPr lang="en-US" sz="4949" spc="564">
                  <a:solidFill>
                    <a:srgbClr val="FFFFFF"/>
                  </a:solidFill>
                  <a:latin typeface="Rockwell"/>
                </a:rPr>
                <a:t>Milk</a:t>
              </a:r>
              <a:r>
                <a:rPr lang="en-US" sz="4949" spc="564">
                  <a:solidFill>
                    <a:srgbClr val="000000"/>
                  </a:solidFill>
                  <a:latin typeface="Rockwell"/>
                </a:rPr>
                <a:t> </a:t>
              </a:r>
            </a:p>
          </p:txBody>
        </p:sp>
        <p:sp>
          <p:nvSpPr>
            <p:cNvPr id="15" name="TextBox 15"/>
            <p:cNvSpPr txBox="1"/>
            <p:nvPr/>
          </p:nvSpPr>
          <p:spPr>
            <a:xfrm>
              <a:off x="1655427" y="2138044"/>
              <a:ext cx="3516114" cy="1105537"/>
            </a:xfrm>
            <a:prstGeom prst="rect">
              <a:avLst/>
            </a:prstGeom>
          </p:spPr>
          <p:txBody>
            <a:bodyPr lIns="0" tIns="0" rIns="0" bIns="0" rtlCol="0" anchor="t">
              <a:spAutoFit/>
            </a:bodyPr>
            <a:lstStyle/>
            <a:p>
              <a:pPr algn="ctr">
                <a:lnSpc>
                  <a:spcPts val="6929"/>
                </a:lnSpc>
              </a:pPr>
              <a:r>
                <a:rPr lang="en-US" sz="4949" spc="564">
                  <a:solidFill>
                    <a:srgbClr val="FFFFFF"/>
                  </a:solidFill>
                  <a:latin typeface="Rockwell"/>
                </a:rPr>
                <a:t>Cheese</a:t>
              </a:r>
            </a:p>
          </p:txBody>
        </p:sp>
        <p:sp>
          <p:nvSpPr>
            <p:cNvPr id="16" name="TextBox 16"/>
            <p:cNvSpPr txBox="1"/>
            <p:nvPr/>
          </p:nvSpPr>
          <p:spPr>
            <a:xfrm>
              <a:off x="1655427" y="4192906"/>
              <a:ext cx="4235648" cy="1105537"/>
            </a:xfrm>
            <a:prstGeom prst="rect">
              <a:avLst/>
            </a:prstGeom>
          </p:spPr>
          <p:txBody>
            <a:bodyPr lIns="0" tIns="0" rIns="0" bIns="0" rtlCol="0" anchor="t">
              <a:spAutoFit/>
            </a:bodyPr>
            <a:lstStyle/>
            <a:p>
              <a:pPr algn="ctr">
                <a:lnSpc>
                  <a:spcPts val="6929"/>
                </a:lnSpc>
              </a:pPr>
              <a:r>
                <a:rPr lang="en-US" sz="4949">
                  <a:solidFill>
                    <a:srgbClr val="FFFFFF"/>
                  </a:solidFill>
                  <a:latin typeface="Rockwell"/>
                </a:rPr>
                <a:t>Ice Cream </a:t>
              </a:r>
            </a:p>
          </p:txBody>
        </p:sp>
      </p:grpSp>
      <p:sp>
        <p:nvSpPr>
          <p:cNvPr id="17" name="TextBox 17"/>
          <p:cNvSpPr txBox="1"/>
          <p:nvPr/>
        </p:nvSpPr>
        <p:spPr>
          <a:xfrm>
            <a:off x="2537015" y="557831"/>
            <a:ext cx="4837361" cy="1284608"/>
          </a:xfrm>
          <a:prstGeom prst="rect">
            <a:avLst/>
          </a:prstGeom>
        </p:spPr>
        <p:txBody>
          <a:bodyPr lIns="0" tIns="0" rIns="0" bIns="0" rtlCol="0" anchor="t">
            <a:spAutoFit/>
          </a:bodyPr>
          <a:lstStyle/>
          <a:p>
            <a:pPr algn="ctr">
              <a:lnSpc>
                <a:spcPts val="10569"/>
              </a:lnSpc>
            </a:pPr>
            <a:r>
              <a:rPr lang="en-US" sz="7549">
                <a:solidFill>
                  <a:srgbClr val="FE0B06"/>
                </a:solidFill>
                <a:latin typeface="Chloe"/>
              </a:rPr>
              <a:t>Dairy Foods </a:t>
            </a:r>
          </a:p>
        </p:txBody>
      </p:sp>
      <p:sp>
        <p:nvSpPr>
          <p:cNvPr id="18" name="TextBox 18"/>
          <p:cNvSpPr txBox="1"/>
          <p:nvPr/>
        </p:nvSpPr>
        <p:spPr>
          <a:xfrm>
            <a:off x="10297414" y="557831"/>
            <a:ext cx="4612035" cy="1284608"/>
          </a:xfrm>
          <a:prstGeom prst="rect">
            <a:avLst/>
          </a:prstGeom>
        </p:spPr>
        <p:txBody>
          <a:bodyPr lIns="0" tIns="0" rIns="0" bIns="0" rtlCol="0" anchor="t">
            <a:spAutoFit/>
          </a:bodyPr>
          <a:lstStyle/>
          <a:p>
            <a:pPr algn="ctr">
              <a:lnSpc>
                <a:spcPts val="10569"/>
              </a:lnSpc>
            </a:pPr>
            <a:r>
              <a:rPr lang="en-US" sz="7549">
                <a:solidFill>
                  <a:srgbClr val="FE0B06"/>
                </a:solidFill>
                <a:latin typeface="Chloe"/>
              </a:rPr>
              <a:t>Beef Foods </a:t>
            </a:r>
          </a:p>
        </p:txBody>
      </p:sp>
      <p:sp>
        <p:nvSpPr>
          <p:cNvPr id="19" name="TextBox 19"/>
          <p:cNvSpPr txBox="1"/>
          <p:nvPr/>
        </p:nvSpPr>
        <p:spPr>
          <a:xfrm>
            <a:off x="3248489" y="6952845"/>
            <a:ext cx="12180041" cy="2371725"/>
          </a:xfrm>
          <a:prstGeom prst="rect">
            <a:avLst/>
          </a:prstGeom>
        </p:spPr>
        <p:txBody>
          <a:bodyPr lIns="0" tIns="0" rIns="0" bIns="0" rtlCol="0" anchor="t">
            <a:spAutoFit/>
          </a:bodyPr>
          <a:lstStyle/>
          <a:p>
            <a:pPr algn="ctr">
              <a:lnSpc>
                <a:spcPts val="6299"/>
              </a:lnSpc>
            </a:pPr>
            <a:r>
              <a:rPr lang="en-US" sz="4500">
                <a:solidFill>
                  <a:srgbClr val="000000"/>
                </a:solidFill>
                <a:latin typeface="Rockwell"/>
              </a:rPr>
              <a:t>Dairy cows give us foods made with milk.  </a:t>
            </a:r>
          </a:p>
          <a:p>
            <a:pPr algn="ctr">
              <a:lnSpc>
                <a:spcPts val="6299"/>
              </a:lnSpc>
            </a:pPr>
            <a:r>
              <a:rPr lang="en-US" sz="4500">
                <a:solidFill>
                  <a:srgbClr val="000000"/>
                </a:solidFill>
                <a:latin typeface="Rockwell"/>
              </a:rPr>
              <a:t>Beef cows give us foods made with beef.  </a:t>
            </a:r>
          </a:p>
          <a:p>
            <a:pPr algn="ctr">
              <a:lnSpc>
                <a:spcPts val="6299"/>
              </a:lnSpc>
            </a:pPr>
            <a:r>
              <a:rPr lang="en-US" sz="4500">
                <a:solidFill>
                  <a:srgbClr val="FE0B06"/>
                </a:solidFill>
                <a:latin typeface="Rockwell"/>
              </a:rPr>
              <a:t>What are other milk and beef foods?</a:t>
            </a:r>
          </a:p>
        </p:txBody>
      </p:sp>
      <p:sp>
        <p:nvSpPr>
          <p:cNvPr id="20" name="Freeform 20"/>
          <p:cNvSpPr/>
          <p:nvPr/>
        </p:nvSpPr>
        <p:spPr>
          <a:xfrm rot="5400000">
            <a:off x="12524695" y="-436555"/>
            <a:ext cx="157474" cy="5039176"/>
          </a:xfrm>
          <a:custGeom>
            <a:avLst/>
            <a:gdLst/>
            <a:ahLst/>
            <a:cxnLst/>
            <a:rect l="l" t="t" r="r" b="b"/>
            <a:pathLst>
              <a:path w="157474" h="5039176">
                <a:moveTo>
                  <a:pt x="0" y="0"/>
                </a:moveTo>
                <a:lnTo>
                  <a:pt x="157474" y="0"/>
                </a:lnTo>
                <a:lnTo>
                  <a:pt x="157474" y="5039176"/>
                </a:lnTo>
                <a:lnTo>
                  <a:pt x="0" y="50391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42519"/>
            <a:ext cx="17796645" cy="8577294"/>
          </a:xfrm>
          <a:custGeom>
            <a:avLst/>
            <a:gdLst/>
            <a:ahLst/>
            <a:cxnLst/>
            <a:rect l="l" t="t" r="r" b="b"/>
            <a:pathLst>
              <a:path w="17796645" h="8577294">
                <a:moveTo>
                  <a:pt x="0" y="0"/>
                </a:moveTo>
                <a:lnTo>
                  <a:pt x="17796645" y="0"/>
                </a:lnTo>
                <a:lnTo>
                  <a:pt x="17796645" y="8577293"/>
                </a:lnTo>
                <a:lnTo>
                  <a:pt x="0" y="8577293"/>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grpSp>
        <p:nvGrpSpPr>
          <p:cNvPr id="3" name="Group 3"/>
          <p:cNvGrpSpPr/>
          <p:nvPr/>
        </p:nvGrpSpPr>
        <p:grpSpPr>
          <a:xfrm>
            <a:off x="7003461" y="2385035"/>
            <a:ext cx="4407177" cy="5089454"/>
            <a:chOff x="0" y="0"/>
            <a:chExt cx="729609" cy="842560"/>
          </a:xfrm>
        </p:grpSpPr>
        <p:sp>
          <p:nvSpPr>
            <p:cNvPr id="4" name="Freeform 4"/>
            <p:cNvSpPr/>
            <p:nvPr/>
          </p:nvSpPr>
          <p:spPr>
            <a:xfrm>
              <a:off x="0" y="0"/>
              <a:ext cx="729609" cy="842560"/>
            </a:xfrm>
            <a:custGeom>
              <a:avLst/>
              <a:gdLst/>
              <a:ahLst/>
              <a:cxnLst/>
              <a:rect l="l" t="t" r="r" b="b"/>
              <a:pathLst>
                <a:path w="729609" h="842560">
                  <a:moveTo>
                    <a:pt x="0" y="0"/>
                  </a:moveTo>
                  <a:lnTo>
                    <a:pt x="729609" y="0"/>
                  </a:lnTo>
                  <a:lnTo>
                    <a:pt x="729609" y="842560"/>
                  </a:lnTo>
                  <a:lnTo>
                    <a:pt x="0" y="842560"/>
                  </a:lnTo>
                  <a:close/>
                </a:path>
              </a:pathLst>
            </a:custGeom>
            <a:blipFill>
              <a:blip r:embed="rId4" cstate="screen">
                <a:extLst>
                  <a:ext uri="{28A0092B-C50C-407E-A947-70E740481C1C}">
                    <a14:useLocalDpi xmlns:a14="http://schemas.microsoft.com/office/drawing/2010/main"/>
                  </a:ext>
                </a:extLst>
              </a:blip>
              <a:stretch>
                <a:fillRect/>
              </a:stretch>
            </a:blipFill>
          </p:spPr>
        </p:sp>
      </p:grpSp>
      <p:grpSp>
        <p:nvGrpSpPr>
          <p:cNvPr id="5" name="Group 5"/>
          <p:cNvGrpSpPr/>
          <p:nvPr/>
        </p:nvGrpSpPr>
        <p:grpSpPr>
          <a:xfrm rot="-590927">
            <a:off x="12485791" y="1563168"/>
            <a:ext cx="4388833" cy="4875985"/>
            <a:chOff x="0" y="0"/>
            <a:chExt cx="839346" cy="932512"/>
          </a:xfrm>
        </p:grpSpPr>
        <p:sp>
          <p:nvSpPr>
            <p:cNvPr id="6" name="Freeform 6"/>
            <p:cNvSpPr/>
            <p:nvPr/>
          </p:nvSpPr>
          <p:spPr>
            <a:xfrm>
              <a:off x="0" y="0"/>
              <a:ext cx="839346" cy="932512"/>
            </a:xfrm>
            <a:custGeom>
              <a:avLst/>
              <a:gdLst/>
              <a:ahLst/>
              <a:cxnLst/>
              <a:rect l="l" t="t" r="r" b="b"/>
              <a:pathLst>
                <a:path w="839346" h="932512">
                  <a:moveTo>
                    <a:pt x="0" y="0"/>
                  </a:moveTo>
                  <a:lnTo>
                    <a:pt x="839346" y="0"/>
                  </a:lnTo>
                  <a:lnTo>
                    <a:pt x="839346" y="932512"/>
                  </a:lnTo>
                  <a:lnTo>
                    <a:pt x="0" y="932512"/>
                  </a:lnTo>
                  <a:close/>
                </a:path>
              </a:pathLst>
            </a:custGeom>
            <a:blipFill>
              <a:blip r:embed="rId5" cstate="screen">
                <a:extLst>
                  <a:ext uri="{28A0092B-C50C-407E-A947-70E740481C1C}">
                    <a14:useLocalDpi xmlns:a14="http://schemas.microsoft.com/office/drawing/2010/main"/>
                  </a:ext>
                </a:extLst>
              </a:blip>
              <a:stretch>
                <a:fillRect/>
              </a:stretch>
            </a:blipFill>
          </p:spPr>
        </p:sp>
      </p:grpSp>
      <p:sp>
        <p:nvSpPr>
          <p:cNvPr id="7" name="Freeform 7"/>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6"/>
            <a:stretch>
              <a:fillRect/>
            </a:stretch>
          </a:blipFill>
        </p:spPr>
      </p:sp>
      <p:grpSp>
        <p:nvGrpSpPr>
          <p:cNvPr id="8" name="Group 8"/>
          <p:cNvGrpSpPr/>
          <p:nvPr/>
        </p:nvGrpSpPr>
        <p:grpSpPr>
          <a:xfrm rot="408989">
            <a:off x="1054570" y="1944879"/>
            <a:ext cx="4456993" cy="4983598"/>
            <a:chOff x="0" y="0"/>
            <a:chExt cx="774284" cy="865767"/>
          </a:xfrm>
        </p:grpSpPr>
        <p:sp>
          <p:nvSpPr>
            <p:cNvPr id="9" name="Freeform 9"/>
            <p:cNvSpPr/>
            <p:nvPr/>
          </p:nvSpPr>
          <p:spPr>
            <a:xfrm>
              <a:off x="0" y="0"/>
              <a:ext cx="774284" cy="865767"/>
            </a:xfrm>
            <a:custGeom>
              <a:avLst/>
              <a:gdLst/>
              <a:ahLst/>
              <a:cxnLst/>
              <a:rect l="l" t="t" r="r" b="b"/>
              <a:pathLst>
                <a:path w="774284" h="865767">
                  <a:moveTo>
                    <a:pt x="0" y="0"/>
                  </a:moveTo>
                  <a:lnTo>
                    <a:pt x="774284" y="0"/>
                  </a:lnTo>
                  <a:lnTo>
                    <a:pt x="774284" y="865767"/>
                  </a:lnTo>
                  <a:lnTo>
                    <a:pt x="0" y="865767"/>
                  </a:lnTo>
                  <a:close/>
                </a:path>
              </a:pathLst>
            </a:custGeom>
            <a:blipFill>
              <a:blip r:embed="rId7" cstate="screen">
                <a:extLst>
                  <a:ext uri="{28A0092B-C50C-407E-A947-70E740481C1C}">
                    <a14:useLocalDpi xmlns:a14="http://schemas.microsoft.com/office/drawing/2010/main"/>
                  </a:ext>
                </a:extLst>
              </a:blip>
              <a:stretch>
                <a:fillRect/>
              </a:stretch>
            </a:blipFill>
          </p:spPr>
        </p:sp>
      </p:grpSp>
      <p:sp>
        <p:nvSpPr>
          <p:cNvPr id="10" name="TextBox 10"/>
          <p:cNvSpPr txBox="1"/>
          <p:nvPr/>
        </p:nvSpPr>
        <p:spPr>
          <a:xfrm>
            <a:off x="2662314" y="8431292"/>
            <a:ext cx="13089469" cy="1571625"/>
          </a:xfrm>
          <a:prstGeom prst="rect">
            <a:avLst/>
          </a:prstGeom>
        </p:spPr>
        <p:txBody>
          <a:bodyPr lIns="0" tIns="0" rIns="0" bIns="0" rtlCol="0" anchor="t">
            <a:spAutoFit/>
          </a:bodyPr>
          <a:lstStyle/>
          <a:p>
            <a:pPr algn="ctr">
              <a:lnSpc>
                <a:spcPts val="6299"/>
              </a:lnSpc>
            </a:pPr>
            <a:r>
              <a:rPr lang="en-US" sz="4500" dirty="0">
                <a:solidFill>
                  <a:srgbClr val="000000"/>
                </a:solidFill>
                <a:latin typeface="Rockwell"/>
              </a:rPr>
              <a:t>A </a:t>
            </a:r>
            <a:r>
              <a:rPr lang="en-US" sz="4500" dirty="0">
                <a:solidFill>
                  <a:srgbClr val="FE0B06"/>
                </a:solidFill>
                <a:latin typeface="Rockwell" panose="02060603020205020403" pitchFamily="18" charset="0"/>
              </a:rPr>
              <a:t>calf</a:t>
            </a:r>
            <a:r>
              <a:rPr lang="en-US" sz="4500" dirty="0">
                <a:solidFill>
                  <a:srgbClr val="000000"/>
                </a:solidFill>
                <a:latin typeface="Rockwell"/>
              </a:rPr>
              <a:t> is a baby cow.  It weighs about 80 pounds when born.  That is about the size of a 4th grader!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3"/>
            <a:stretch>
              <a:fillRect/>
            </a:stretch>
          </a:blipFill>
        </p:spPr>
      </p:sp>
      <p:sp>
        <p:nvSpPr>
          <p:cNvPr id="3" name="Freeform 3"/>
          <p:cNvSpPr/>
          <p:nvPr/>
        </p:nvSpPr>
        <p:spPr>
          <a:xfrm>
            <a:off x="3024375" y="904875"/>
            <a:ext cx="12446514" cy="6984260"/>
          </a:xfrm>
          <a:custGeom>
            <a:avLst/>
            <a:gdLst/>
            <a:ahLst/>
            <a:cxnLst/>
            <a:rect l="l" t="t" r="r" b="b"/>
            <a:pathLst>
              <a:path w="12446514" h="6984260">
                <a:moveTo>
                  <a:pt x="0" y="0"/>
                </a:moveTo>
                <a:lnTo>
                  <a:pt x="12446514" y="0"/>
                </a:lnTo>
                <a:lnTo>
                  <a:pt x="12446514" y="6984260"/>
                </a:lnTo>
                <a:lnTo>
                  <a:pt x="0" y="698426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4" name="Freeform 4"/>
          <p:cNvSpPr/>
          <p:nvPr/>
        </p:nvSpPr>
        <p:spPr>
          <a:xfrm rot="-5400000">
            <a:off x="11892430" y="4332704"/>
            <a:ext cx="3892425" cy="3626443"/>
          </a:xfrm>
          <a:custGeom>
            <a:avLst/>
            <a:gdLst/>
            <a:ahLst/>
            <a:cxnLst/>
            <a:rect l="l" t="t" r="r" b="b"/>
            <a:pathLst>
              <a:path w="3892425" h="3626443">
                <a:moveTo>
                  <a:pt x="0" y="0"/>
                </a:moveTo>
                <a:lnTo>
                  <a:pt x="3892425" y="0"/>
                </a:lnTo>
                <a:lnTo>
                  <a:pt x="3892425" y="3626443"/>
                </a:lnTo>
                <a:lnTo>
                  <a:pt x="0" y="36264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5400000">
            <a:off x="2711702" y="804259"/>
            <a:ext cx="3892425" cy="3626443"/>
          </a:xfrm>
          <a:custGeom>
            <a:avLst/>
            <a:gdLst/>
            <a:ahLst/>
            <a:cxnLst/>
            <a:rect l="l" t="t" r="r" b="b"/>
            <a:pathLst>
              <a:path w="3892425" h="3626443">
                <a:moveTo>
                  <a:pt x="0" y="0"/>
                </a:moveTo>
                <a:lnTo>
                  <a:pt x="3892425" y="0"/>
                </a:lnTo>
                <a:lnTo>
                  <a:pt x="3892425" y="3626443"/>
                </a:lnTo>
                <a:lnTo>
                  <a:pt x="0" y="36264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3624090" y="8267835"/>
            <a:ext cx="11039819" cy="1571625"/>
          </a:xfrm>
          <a:prstGeom prst="rect">
            <a:avLst/>
          </a:prstGeom>
        </p:spPr>
        <p:txBody>
          <a:bodyPr lIns="0" tIns="0" rIns="0" bIns="0" rtlCol="0" anchor="t">
            <a:spAutoFit/>
          </a:bodyPr>
          <a:lstStyle/>
          <a:p>
            <a:pPr algn="ctr">
              <a:lnSpc>
                <a:spcPts val="6299"/>
              </a:lnSpc>
            </a:pPr>
            <a:r>
              <a:rPr lang="en-US" sz="4500" dirty="0">
                <a:solidFill>
                  <a:srgbClr val="000000"/>
                </a:solidFill>
                <a:latin typeface="Rockwell"/>
              </a:rPr>
              <a:t>Newborn calves get milk, or </a:t>
            </a:r>
            <a:r>
              <a:rPr lang="en-US" sz="4500" dirty="0">
                <a:solidFill>
                  <a:srgbClr val="FE0B06"/>
                </a:solidFill>
                <a:latin typeface="Rockwell"/>
              </a:rPr>
              <a:t>nurse</a:t>
            </a:r>
            <a:r>
              <a:rPr lang="en-US" sz="4500" dirty="0">
                <a:solidFill>
                  <a:srgbClr val="000000"/>
                </a:solidFill>
                <a:latin typeface="Rockwell"/>
              </a:rPr>
              <a:t> from their mother, a cow.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70660" y="516757"/>
            <a:ext cx="12746679" cy="7740476"/>
          </a:xfrm>
          <a:custGeom>
            <a:avLst/>
            <a:gdLst/>
            <a:ahLst/>
            <a:cxnLst/>
            <a:rect l="l" t="t" r="r" b="b"/>
            <a:pathLst>
              <a:path w="12746679" h="7740476">
                <a:moveTo>
                  <a:pt x="0" y="0"/>
                </a:moveTo>
                <a:lnTo>
                  <a:pt x="12746680" y="0"/>
                </a:lnTo>
                <a:lnTo>
                  <a:pt x="12746680" y="7740476"/>
                </a:lnTo>
                <a:lnTo>
                  <a:pt x="0" y="7740476"/>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3" name="TextBox 3"/>
          <p:cNvSpPr txBox="1"/>
          <p:nvPr/>
        </p:nvSpPr>
        <p:spPr>
          <a:xfrm>
            <a:off x="2551641" y="8439150"/>
            <a:ext cx="13184718" cy="1552575"/>
          </a:xfrm>
          <a:prstGeom prst="rect">
            <a:avLst/>
          </a:prstGeom>
        </p:spPr>
        <p:txBody>
          <a:bodyPr lIns="0" tIns="0" rIns="0" bIns="0" rtlCol="0" anchor="t">
            <a:spAutoFit/>
          </a:bodyPr>
          <a:lstStyle/>
          <a:p>
            <a:pPr algn="ctr">
              <a:lnSpc>
                <a:spcPts val="6299"/>
              </a:lnSpc>
            </a:pPr>
            <a:r>
              <a:rPr lang="en-US" sz="4499">
                <a:solidFill>
                  <a:srgbClr val="000000"/>
                </a:solidFill>
                <a:latin typeface="Rockwell"/>
              </a:rPr>
              <a:t>Girl calves are </a:t>
            </a:r>
            <a:r>
              <a:rPr lang="en-US" sz="4499">
                <a:solidFill>
                  <a:srgbClr val="FE0B06"/>
                </a:solidFill>
                <a:latin typeface="Rockwell"/>
              </a:rPr>
              <a:t>heifers</a:t>
            </a:r>
            <a:r>
              <a:rPr lang="en-US" sz="4499">
                <a:solidFill>
                  <a:srgbClr val="000000"/>
                </a:solidFill>
                <a:latin typeface="Rockwell"/>
              </a:rPr>
              <a:t>.  </a:t>
            </a:r>
          </a:p>
          <a:p>
            <a:pPr algn="ctr">
              <a:lnSpc>
                <a:spcPts val="6299"/>
              </a:lnSpc>
            </a:pPr>
            <a:r>
              <a:rPr lang="en-US" sz="4499">
                <a:solidFill>
                  <a:srgbClr val="000000"/>
                </a:solidFill>
                <a:latin typeface="Rockwell"/>
              </a:rPr>
              <a:t>They will become mother </a:t>
            </a:r>
            <a:r>
              <a:rPr lang="en-US" sz="4499">
                <a:solidFill>
                  <a:srgbClr val="FE0B06"/>
                </a:solidFill>
                <a:latin typeface="Rockwell"/>
              </a:rPr>
              <a:t>cows</a:t>
            </a:r>
            <a:r>
              <a:rPr lang="en-US" sz="4499">
                <a:solidFill>
                  <a:srgbClr val="000000"/>
                </a:solidFill>
                <a:latin typeface="Rockwell"/>
              </a:rPr>
              <a:t> and have babies.</a:t>
            </a:r>
          </a:p>
        </p:txBody>
      </p:sp>
      <p:sp>
        <p:nvSpPr>
          <p:cNvPr id="4" name="Freeform 4"/>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4"/>
            <a:stretch>
              <a:fillRect/>
            </a:stretch>
          </a:blipFill>
        </p:spPr>
      </p:sp>
      <p:sp>
        <p:nvSpPr>
          <p:cNvPr id="5" name="Freeform 5"/>
          <p:cNvSpPr/>
          <p:nvPr/>
        </p:nvSpPr>
        <p:spPr>
          <a:xfrm rot="5400000">
            <a:off x="2425746" y="441029"/>
            <a:ext cx="4085555" cy="3806376"/>
          </a:xfrm>
          <a:custGeom>
            <a:avLst/>
            <a:gdLst/>
            <a:ahLst/>
            <a:cxnLst/>
            <a:rect l="l" t="t" r="r" b="b"/>
            <a:pathLst>
              <a:path w="4085555" h="3806376">
                <a:moveTo>
                  <a:pt x="0" y="0"/>
                </a:moveTo>
                <a:lnTo>
                  <a:pt x="4085556" y="0"/>
                </a:lnTo>
                <a:lnTo>
                  <a:pt x="4085556" y="3806376"/>
                </a:lnTo>
                <a:lnTo>
                  <a:pt x="0" y="38063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5400000">
            <a:off x="11807835" y="4526584"/>
            <a:ext cx="4085555" cy="3806376"/>
          </a:xfrm>
          <a:custGeom>
            <a:avLst/>
            <a:gdLst/>
            <a:ahLst/>
            <a:cxnLst/>
            <a:rect l="l" t="t" r="r" b="b"/>
            <a:pathLst>
              <a:path w="4085555" h="3806376">
                <a:moveTo>
                  <a:pt x="0" y="0"/>
                </a:moveTo>
                <a:lnTo>
                  <a:pt x="4085555" y="0"/>
                </a:lnTo>
                <a:lnTo>
                  <a:pt x="4085555" y="3806376"/>
                </a:lnTo>
                <a:lnTo>
                  <a:pt x="0" y="38063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3"/>
            <a:stretch>
              <a:fillRect/>
            </a:stretch>
          </a:blipFill>
        </p:spPr>
      </p:sp>
      <p:sp>
        <p:nvSpPr>
          <p:cNvPr id="3" name="Freeform 3"/>
          <p:cNvSpPr/>
          <p:nvPr/>
        </p:nvSpPr>
        <p:spPr>
          <a:xfrm>
            <a:off x="3252355" y="2219409"/>
            <a:ext cx="9608572" cy="7634811"/>
          </a:xfrm>
          <a:custGeom>
            <a:avLst/>
            <a:gdLst/>
            <a:ahLst/>
            <a:cxnLst/>
            <a:rect l="l" t="t" r="r" b="b"/>
            <a:pathLst>
              <a:path w="9608572" h="7634811">
                <a:moveTo>
                  <a:pt x="0" y="0"/>
                </a:moveTo>
                <a:lnTo>
                  <a:pt x="9608572" y="0"/>
                </a:lnTo>
                <a:lnTo>
                  <a:pt x="9608572" y="7634811"/>
                </a:lnTo>
                <a:lnTo>
                  <a:pt x="0" y="7634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3599043" y="1786411"/>
            <a:ext cx="11184166" cy="7609852"/>
          </a:xfrm>
          <a:custGeom>
            <a:avLst/>
            <a:gdLst/>
            <a:ahLst/>
            <a:cxnLst/>
            <a:rect l="l" t="t" r="r" b="b"/>
            <a:pathLst>
              <a:path w="11184166" h="7609852">
                <a:moveTo>
                  <a:pt x="0" y="0"/>
                </a:moveTo>
                <a:lnTo>
                  <a:pt x="11184166" y="0"/>
                </a:lnTo>
                <a:lnTo>
                  <a:pt x="11184166" y="7609852"/>
                </a:lnTo>
                <a:lnTo>
                  <a:pt x="0" y="760985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sp>
      <p:grpSp>
        <p:nvGrpSpPr>
          <p:cNvPr id="5" name="Group 5"/>
          <p:cNvGrpSpPr/>
          <p:nvPr/>
        </p:nvGrpSpPr>
        <p:grpSpPr>
          <a:xfrm rot="312022">
            <a:off x="11278418" y="4602278"/>
            <a:ext cx="7009582" cy="6712199"/>
            <a:chOff x="0" y="0"/>
            <a:chExt cx="9346109" cy="8949599"/>
          </a:xfrm>
        </p:grpSpPr>
        <p:sp>
          <p:nvSpPr>
            <p:cNvPr id="6" name="Freeform 6"/>
            <p:cNvSpPr/>
            <p:nvPr/>
          </p:nvSpPr>
          <p:spPr>
            <a:xfrm rot="1682817">
              <a:off x="1148758" y="1193145"/>
              <a:ext cx="6714381" cy="6563308"/>
            </a:xfrm>
            <a:custGeom>
              <a:avLst/>
              <a:gdLst/>
              <a:ahLst/>
              <a:cxnLst/>
              <a:rect l="l" t="t" r="r" b="b"/>
              <a:pathLst>
                <a:path w="6714381" h="6563308">
                  <a:moveTo>
                    <a:pt x="0" y="0"/>
                  </a:moveTo>
                  <a:lnTo>
                    <a:pt x="6714381" y="0"/>
                  </a:lnTo>
                  <a:lnTo>
                    <a:pt x="6714381" y="6563308"/>
                  </a:lnTo>
                  <a:lnTo>
                    <a:pt x="0" y="6563308"/>
                  </a:lnTo>
                  <a:lnTo>
                    <a:pt x="0" y="0"/>
                  </a:lnTo>
                  <a:close/>
                </a:path>
              </a:pathLst>
            </a:custGeom>
            <a: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
          <p:nvSpPr>
            <p:cNvPr id="7" name="TextBox 7"/>
            <p:cNvSpPr txBox="1"/>
            <p:nvPr/>
          </p:nvSpPr>
          <p:spPr>
            <a:xfrm rot="561429">
              <a:off x="1719049" y="3644040"/>
              <a:ext cx="7502128" cy="2262886"/>
            </a:xfrm>
            <a:prstGeom prst="rect">
              <a:avLst/>
            </a:prstGeom>
          </p:spPr>
          <p:txBody>
            <a:bodyPr lIns="0" tIns="0" rIns="0" bIns="0" rtlCol="0" anchor="t">
              <a:spAutoFit/>
            </a:bodyPr>
            <a:lstStyle/>
            <a:p>
              <a:pPr algn="l">
                <a:lnSpc>
                  <a:spcPts val="6863"/>
                </a:lnSpc>
              </a:pPr>
              <a:r>
                <a:rPr lang="en-US" sz="5199" spc="415">
                  <a:solidFill>
                    <a:srgbClr val="000000"/>
                  </a:solidFill>
                  <a:latin typeface="Gagalin"/>
                </a:rPr>
                <a:t> WOW! Bulls </a:t>
              </a:r>
            </a:p>
            <a:p>
              <a:pPr algn="l">
                <a:lnSpc>
                  <a:spcPts val="6863"/>
                </a:lnSpc>
              </a:pPr>
              <a:r>
                <a:rPr lang="en-US" sz="5199" spc="415">
                  <a:solidFill>
                    <a:srgbClr val="000000"/>
                  </a:solidFill>
                  <a:latin typeface="Gagalin"/>
                </a:rPr>
                <a:t>    are big!</a:t>
              </a:r>
            </a:p>
          </p:txBody>
        </p:sp>
      </p:grpSp>
      <p:sp>
        <p:nvSpPr>
          <p:cNvPr id="8" name="TextBox 8"/>
          <p:cNvSpPr txBox="1"/>
          <p:nvPr/>
        </p:nvSpPr>
        <p:spPr>
          <a:xfrm>
            <a:off x="3204619" y="600075"/>
            <a:ext cx="11578590" cy="771525"/>
          </a:xfrm>
          <a:prstGeom prst="rect">
            <a:avLst/>
          </a:prstGeom>
        </p:spPr>
        <p:txBody>
          <a:bodyPr lIns="0" tIns="0" rIns="0" bIns="0" rtlCol="0" anchor="t">
            <a:spAutoFit/>
          </a:bodyPr>
          <a:lstStyle/>
          <a:p>
            <a:pPr algn="ctr">
              <a:lnSpc>
                <a:spcPts val="6299"/>
              </a:lnSpc>
            </a:pPr>
            <a:r>
              <a:rPr lang="en-US" sz="4500">
                <a:solidFill>
                  <a:srgbClr val="FE0B06"/>
                </a:solidFill>
                <a:latin typeface="Rockwell"/>
              </a:rPr>
              <a:t>Bulls</a:t>
            </a:r>
            <a:r>
              <a:rPr lang="en-US" sz="4500">
                <a:solidFill>
                  <a:srgbClr val="000000"/>
                </a:solidFill>
                <a:latin typeface="Rockwell"/>
              </a:rPr>
              <a:t> are the fathers of the calves.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54483">
            <a:off x="-50758" y="-1870612"/>
            <a:ext cx="6795227" cy="10410288"/>
          </a:xfrm>
          <a:custGeom>
            <a:avLst/>
            <a:gdLst/>
            <a:ahLst/>
            <a:cxnLst/>
            <a:rect l="l" t="t" r="r" b="b"/>
            <a:pathLst>
              <a:path w="6795227" h="10410288">
                <a:moveTo>
                  <a:pt x="0" y="0"/>
                </a:moveTo>
                <a:lnTo>
                  <a:pt x="6795227" y="0"/>
                </a:lnTo>
                <a:lnTo>
                  <a:pt x="6795227" y="10410288"/>
                </a:lnTo>
                <a:lnTo>
                  <a:pt x="0" y="10410288"/>
                </a:lnTo>
                <a:lnTo>
                  <a:pt x="0" y="0"/>
                </a:lnTo>
                <a:close/>
              </a:path>
            </a:pathLst>
          </a:custGeom>
          <a: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p>
      <p:grpSp>
        <p:nvGrpSpPr>
          <p:cNvPr id="3" name="Group 3"/>
          <p:cNvGrpSpPr/>
          <p:nvPr/>
        </p:nvGrpSpPr>
        <p:grpSpPr>
          <a:xfrm rot="-455433">
            <a:off x="335926" y="1375680"/>
            <a:ext cx="5755202" cy="5755202"/>
            <a:chOff x="0" y="0"/>
            <a:chExt cx="812800" cy="812800"/>
          </a:xfrm>
        </p:grpSpPr>
        <p:sp>
          <p:nvSpPr>
            <p:cNvPr id="4" name="Freeform 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cstate="screen">
                <a:extLst>
                  <a:ext uri="{28A0092B-C50C-407E-A947-70E740481C1C}">
                    <a14:useLocalDpi xmlns:a14="http://schemas.microsoft.com/office/drawing/2010/main"/>
                  </a:ext>
                </a:extLst>
              </a:blip>
              <a:stretch>
                <a:fillRect/>
              </a:stretch>
            </a:blipFill>
          </p:spPr>
        </p:sp>
      </p:grpSp>
      <p:sp>
        <p:nvSpPr>
          <p:cNvPr id="5" name="Freeform 5"/>
          <p:cNvSpPr/>
          <p:nvPr/>
        </p:nvSpPr>
        <p:spPr>
          <a:xfrm rot="436292">
            <a:off x="5759934" y="1472676"/>
            <a:ext cx="5589961" cy="8563820"/>
          </a:xfrm>
          <a:custGeom>
            <a:avLst/>
            <a:gdLst/>
            <a:ahLst/>
            <a:cxnLst/>
            <a:rect l="l" t="t" r="r" b="b"/>
            <a:pathLst>
              <a:path w="5589961" h="8563820">
                <a:moveTo>
                  <a:pt x="0" y="0"/>
                </a:moveTo>
                <a:lnTo>
                  <a:pt x="5589961" y="0"/>
                </a:lnTo>
                <a:lnTo>
                  <a:pt x="5589961" y="8563820"/>
                </a:lnTo>
                <a:lnTo>
                  <a:pt x="0" y="8563820"/>
                </a:lnTo>
                <a:lnTo>
                  <a:pt x="0" y="0"/>
                </a:lnTo>
                <a:close/>
              </a:path>
            </a:pathLst>
          </a:custGeom>
          <a: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p>
      <p:grpSp>
        <p:nvGrpSpPr>
          <p:cNvPr id="6" name="Group 6"/>
          <p:cNvGrpSpPr/>
          <p:nvPr/>
        </p:nvGrpSpPr>
        <p:grpSpPr>
          <a:xfrm rot="435342">
            <a:off x="5897729" y="4088590"/>
            <a:ext cx="4734405" cy="4734405"/>
            <a:chOff x="0" y="0"/>
            <a:chExt cx="812800" cy="812800"/>
          </a:xfrm>
        </p:grpSpPr>
        <p:sp>
          <p:nvSpPr>
            <p:cNvPr id="7" name="Freeform 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6" cstate="screen">
                <a:extLst>
                  <a:ext uri="{28A0092B-C50C-407E-A947-70E740481C1C}">
                    <a14:useLocalDpi xmlns:a14="http://schemas.microsoft.com/office/drawing/2010/main"/>
                  </a:ext>
                </a:extLst>
              </a:blip>
              <a:stretch>
                <a:fillRect/>
              </a:stretch>
            </a:blipFill>
          </p:spPr>
        </p:sp>
      </p:grpSp>
      <p:sp>
        <p:nvSpPr>
          <p:cNvPr id="8" name="Freeform 8"/>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7"/>
            <a:stretch>
              <a:fillRect/>
            </a:stretch>
          </a:blipFill>
        </p:spPr>
      </p:sp>
      <p:sp>
        <p:nvSpPr>
          <p:cNvPr id="9" name="TextBox 9"/>
          <p:cNvSpPr txBox="1"/>
          <p:nvPr/>
        </p:nvSpPr>
        <p:spPr>
          <a:xfrm>
            <a:off x="9139238" y="4961572"/>
            <a:ext cx="9525" cy="316230"/>
          </a:xfrm>
          <a:prstGeom prst="rect">
            <a:avLst/>
          </a:prstGeom>
        </p:spPr>
        <p:txBody>
          <a:bodyPr lIns="0" tIns="0" rIns="0" bIns="0" rtlCol="0" anchor="t">
            <a:spAutoFit/>
          </a:bodyPr>
          <a:lstStyle/>
          <a:p>
            <a:pPr algn="ctr">
              <a:lnSpc>
                <a:spcPts val="2520"/>
              </a:lnSpc>
            </a:pPr>
            <a:endParaRPr/>
          </a:p>
        </p:txBody>
      </p:sp>
      <p:sp>
        <p:nvSpPr>
          <p:cNvPr id="10" name="TextBox 10"/>
          <p:cNvSpPr txBox="1"/>
          <p:nvPr/>
        </p:nvSpPr>
        <p:spPr>
          <a:xfrm>
            <a:off x="11289420" y="551647"/>
            <a:ext cx="6527656" cy="8819850"/>
          </a:xfrm>
          <a:prstGeom prst="rect">
            <a:avLst/>
          </a:prstGeom>
        </p:spPr>
        <p:txBody>
          <a:bodyPr wrap="square" lIns="0" tIns="0" rIns="0" bIns="0" rtlCol="0" anchor="t">
            <a:spAutoFit/>
          </a:bodyPr>
          <a:lstStyle/>
          <a:p>
            <a:pPr algn="ctr">
              <a:lnSpc>
                <a:spcPts val="6299"/>
              </a:lnSpc>
            </a:pPr>
            <a:r>
              <a:rPr lang="en-US" sz="4500" dirty="0">
                <a:solidFill>
                  <a:srgbClr val="000000"/>
                </a:solidFill>
                <a:latin typeface="Rockwell"/>
              </a:rPr>
              <a:t>The calf will live with the cow until it is about six months old and weighs </a:t>
            </a:r>
            <a:r>
              <a:rPr lang="en-US" sz="4500" dirty="0">
                <a:solidFill>
                  <a:srgbClr val="FE0B06"/>
                </a:solidFill>
                <a:latin typeface="Rockwell"/>
              </a:rPr>
              <a:t>500 to 600</a:t>
            </a:r>
            <a:r>
              <a:rPr lang="en-US" sz="4500" dirty="0">
                <a:solidFill>
                  <a:srgbClr val="000000"/>
                </a:solidFill>
                <a:latin typeface="Rockwell"/>
              </a:rPr>
              <a:t> pounds. </a:t>
            </a:r>
          </a:p>
          <a:p>
            <a:pPr algn="ctr">
              <a:lnSpc>
                <a:spcPts val="6299"/>
              </a:lnSpc>
            </a:pPr>
            <a:endParaRPr lang="en-US" sz="4500" dirty="0">
              <a:solidFill>
                <a:srgbClr val="000000"/>
              </a:solidFill>
              <a:latin typeface="Rockwell"/>
            </a:endParaRPr>
          </a:p>
          <a:p>
            <a:pPr algn="ctr">
              <a:lnSpc>
                <a:spcPts val="6299"/>
              </a:lnSpc>
            </a:pPr>
            <a:r>
              <a:rPr lang="en-US" sz="4500" dirty="0">
                <a:solidFill>
                  <a:srgbClr val="000000"/>
                </a:solidFill>
                <a:latin typeface="Rockwell"/>
              </a:rPr>
              <a:t>At this time, calves are big enough </a:t>
            </a:r>
          </a:p>
          <a:p>
            <a:pPr algn="ctr">
              <a:lnSpc>
                <a:spcPts val="6299"/>
              </a:lnSpc>
            </a:pPr>
            <a:r>
              <a:rPr lang="en-US" sz="4500" dirty="0">
                <a:solidFill>
                  <a:srgbClr val="000000"/>
                </a:solidFill>
                <a:latin typeface="Rockwell"/>
              </a:rPr>
              <a:t>to live on their own, and the farmers </a:t>
            </a:r>
            <a:r>
              <a:rPr lang="en-US" sz="4500" dirty="0">
                <a:solidFill>
                  <a:srgbClr val="FE0B06"/>
                </a:solidFill>
                <a:latin typeface="Rockwell"/>
              </a:rPr>
              <a:t>wean</a:t>
            </a:r>
            <a:r>
              <a:rPr lang="en-US" sz="4500" dirty="0">
                <a:solidFill>
                  <a:srgbClr val="000000"/>
                </a:solidFill>
                <a:latin typeface="Rockwell"/>
              </a:rPr>
              <a:t>, or separate the calves </a:t>
            </a:r>
          </a:p>
          <a:p>
            <a:pPr algn="ctr">
              <a:lnSpc>
                <a:spcPts val="6299"/>
              </a:lnSpc>
            </a:pPr>
            <a:r>
              <a:rPr lang="en-US" sz="4500" dirty="0">
                <a:solidFill>
                  <a:srgbClr val="000000"/>
                </a:solidFill>
                <a:latin typeface="Rockwell"/>
              </a:rPr>
              <a:t>from their mothers.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3"/>
            <a:stretch>
              <a:fillRect/>
            </a:stretch>
          </a:blipFill>
        </p:spPr>
      </p:sp>
      <p:sp>
        <p:nvSpPr>
          <p:cNvPr id="3" name="TextBox 3"/>
          <p:cNvSpPr txBox="1"/>
          <p:nvPr/>
        </p:nvSpPr>
        <p:spPr>
          <a:xfrm>
            <a:off x="3419975" y="7210401"/>
            <a:ext cx="11448051" cy="2717483"/>
          </a:xfrm>
          <a:prstGeom prst="rect">
            <a:avLst/>
          </a:prstGeom>
        </p:spPr>
        <p:txBody>
          <a:bodyPr lIns="0" tIns="0" rIns="0" bIns="0" rtlCol="0" anchor="t">
            <a:spAutoFit/>
          </a:bodyPr>
          <a:lstStyle/>
          <a:p>
            <a:pPr algn="ctr">
              <a:lnSpc>
                <a:spcPts val="4409"/>
              </a:lnSpc>
            </a:pPr>
            <a:endParaRPr dirty="0"/>
          </a:p>
          <a:p>
            <a:pPr algn="ctr">
              <a:lnSpc>
                <a:spcPts val="5625"/>
              </a:lnSpc>
            </a:pPr>
            <a:r>
              <a:rPr lang="en-US" sz="4500" spc="301" dirty="0">
                <a:solidFill>
                  <a:srgbClr val="000000"/>
                </a:solidFill>
                <a:latin typeface="Rockwell"/>
              </a:rPr>
              <a:t>Farmers </a:t>
            </a:r>
            <a:r>
              <a:rPr lang="en-US" sz="4500" spc="301" dirty="0">
                <a:solidFill>
                  <a:srgbClr val="FE0B06"/>
                </a:solidFill>
                <a:latin typeface="Rockwell"/>
              </a:rPr>
              <a:t>care</a:t>
            </a:r>
            <a:r>
              <a:rPr lang="en-US" sz="4500" spc="301" dirty="0">
                <a:solidFill>
                  <a:srgbClr val="000000"/>
                </a:solidFill>
                <a:latin typeface="Rockwell"/>
              </a:rPr>
              <a:t> for their cattle. </a:t>
            </a:r>
          </a:p>
          <a:p>
            <a:pPr algn="ctr">
              <a:lnSpc>
                <a:spcPts val="5625"/>
              </a:lnSpc>
            </a:pPr>
            <a:r>
              <a:rPr lang="en-US" sz="4500" spc="301" dirty="0">
                <a:solidFill>
                  <a:srgbClr val="000000"/>
                </a:solidFill>
                <a:latin typeface="Rockwell"/>
              </a:rPr>
              <a:t> They give them food, water, shelter, </a:t>
            </a:r>
          </a:p>
          <a:p>
            <a:pPr algn="ctr">
              <a:lnSpc>
                <a:spcPts val="5625"/>
              </a:lnSpc>
            </a:pPr>
            <a:r>
              <a:rPr lang="en-US" sz="4500" spc="301" dirty="0">
                <a:solidFill>
                  <a:srgbClr val="000000"/>
                </a:solidFill>
                <a:latin typeface="Rockwell"/>
              </a:rPr>
              <a:t>and keep them healthy. </a:t>
            </a:r>
          </a:p>
        </p:txBody>
      </p:sp>
      <p:sp>
        <p:nvSpPr>
          <p:cNvPr id="4" name="Freeform 4"/>
          <p:cNvSpPr/>
          <p:nvPr/>
        </p:nvSpPr>
        <p:spPr>
          <a:xfrm>
            <a:off x="775259" y="477082"/>
            <a:ext cx="8775972" cy="5850648"/>
          </a:xfrm>
          <a:custGeom>
            <a:avLst/>
            <a:gdLst/>
            <a:ahLst/>
            <a:cxnLst/>
            <a:rect l="l" t="t" r="r" b="b"/>
            <a:pathLst>
              <a:path w="8775972" h="5850648">
                <a:moveTo>
                  <a:pt x="0" y="0"/>
                </a:moveTo>
                <a:lnTo>
                  <a:pt x="8775972" y="0"/>
                </a:lnTo>
                <a:lnTo>
                  <a:pt x="8775972" y="5850648"/>
                </a:lnTo>
                <a:lnTo>
                  <a:pt x="0" y="5850648"/>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5" name="Freeform 5"/>
          <p:cNvSpPr/>
          <p:nvPr/>
        </p:nvSpPr>
        <p:spPr>
          <a:xfrm>
            <a:off x="8795543" y="1242141"/>
            <a:ext cx="8765543" cy="6342637"/>
          </a:xfrm>
          <a:custGeom>
            <a:avLst/>
            <a:gdLst/>
            <a:ahLst/>
            <a:cxnLst/>
            <a:rect l="l" t="t" r="r" b="b"/>
            <a:pathLst>
              <a:path w="8765543" h="6342637">
                <a:moveTo>
                  <a:pt x="0" y="0"/>
                </a:moveTo>
                <a:lnTo>
                  <a:pt x="8765542" y="0"/>
                </a:lnTo>
                <a:lnTo>
                  <a:pt x="8765542" y="6342637"/>
                </a:lnTo>
                <a:lnTo>
                  <a:pt x="0" y="6342637"/>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sp>
      <p:sp>
        <p:nvSpPr>
          <p:cNvPr id="6" name="Freeform 6"/>
          <p:cNvSpPr/>
          <p:nvPr/>
        </p:nvSpPr>
        <p:spPr>
          <a:xfrm>
            <a:off x="417766" y="1808899"/>
            <a:ext cx="4745479" cy="4757372"/>
          </a:xfrm>
          <a:custGeom>
            <a:avLst/>
            <a:gdLst/>
            <a:ahLst/>
            <a:cxnLst/>
            <a:rect l="l" t="t" r="r" b="b"/>
            <a:pathLst>
              <a:path w="4745479" h="4757372">
                <a:moveTo>
                  <a:pt x="0" y="0"/>
                </a:moveTo>
                <a:lnTo>
                  <a:pt x="4745479" y="0"/>
                </a:lnTo>
                <a:lnTo>
                  <a:pt x="4745479" y="4757372"/>
                </a:lnTo>
                <a:lnTo>
                  <a:pt x="0" y="47573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0800000">
            <a:off x="13168529" y="1023720"/>
            <a:ext cx="4745479" cy="4757372"/>
          </a:xfrm>
          <a:custGeom>
            <a:avLst/>
            <a:gdLst/>
            <a:ahLst/>
            <a:cxnLst/>
            <a:rect l="l" t="t" r="r" b="b"/>
            <a:pathLst>
              <a:path w="4745479" h="4757372">
                <a:moveTo>
                  <a:pt x="0" y="0"/>
                </a:moveTo>
                <a:lnTo>
                  <a:pt x="4745478" y="0"/>
                </a:lnTo>
                <a:lnTo>
                  <a:pt x="4745478" y="4757372"/>
                </a:lnTo>
                <a:lnTo>
                  <a:pt x="0" y="47573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01322" y="1794510"/>
            <a:ext cx="10785569" cy="5608496"/>
          </a:xfrm>
          <a:custGeom>
            <a:avLst/>
            <a:gdLst/>
            <a:ahLst/>
            <a:cxnLst/>
            <a:rect l="l" t="t" r="r" b="b"/>
            <a:pathLst>
              <a:path w="10785569" h="5608496">
                <a:moveTo>
                  <a:pt x="0" y="0"/>
                </a:moveTo>
                <a:lnTo>
                  <a:pt x="10785569" y="0"/>
                </a:lnTo>
                <a:lnTo>
                  <a:pt x="10785569" y="5608496"/>
                </a:lnTo>
                <a:lnTo>
                  <a:pt x="0" y="56084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3301709" y="432835"/>
            <a:ext cx="11347874" cy="5900895"/>
          </a:xfrm>
          <a:custGeom>
            <a:avLst/>
            <a:gdLst/>
            <a:ahLst/>
            <a:cxnLst/>
            <a:rect l="l" t="t" r="r" b="b"/>
            <a:pathLst>
              <a:path w="11347874" h="5900895">
                <a:moveTo>
                  <a:pt x="0" y="0"/>
                </a:moveTo>
                <a:lnTo>
                  <a:pt x="11347875" y="0"/>
                </a:lnTo>
                <a:lnTo>
                  <a:pt x="11347875" y="5900895"/>
                </a:lnTo>
                <a:lnTo>
                  <a:pt x="0" y="59008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6"/>
            <a:stretch>
              <a:fillRect/>
            </a:stretch>
          </a:blipFill>
        </p:spPr>
      </p:sp>
      <p:sp>
        <p:nvSpPr>
          <p:cNvPr id="5" name="Freeform 5"/>
          <p:cNvSpPr/>
          <p:nvPr/>
        </p:nvSpPr>
        <p:spPr>
          <a:xfrm>
            <a:off x="3736823" y="753002"/>
            <a:ext cx="11252817" cy="6267593"/>
          </a:xfrm>
          <a:custGeom>
            <a:avLst/>
            <a:gdLst/>
            <a:ahLst/>
            <a:cxnLst/>
            <a:rect l="l" t="t" r="r" b="b"/>
            <a:pathLst>
              <a:path w="11252817" h="6267593">
                <a:moveTo>
                  <a:pt x="0" y="0"/>
                </a:moveTo>
                <a:lnTo>
                  <a:pt x="11252817" y="0"/>
                </a:lnTo>
                <a:lnTo>
                  <a:pt x="11252817" y="6267592"/>
                </a:lnTo>
                <a:lnTo>
                  <a:pt x="0" y="6267592"/>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sp>
      <p:sp>
        <p:nvSpPr>
          <p:cNvPr id="6" name="TextBox 6"/>
          <p:cNvSpPr txBox="1"/>
          <p:nvPr/>
        </p:nvSpPr>
        <p:spPr>
          <a:xfrm>
            <a:off x="3542025" y="7724935"/>
            <a:ext cx="11203949" cy="2143125"/>
          </a:xfrm>
          <a:prstGeom prst="rect">
            <a:avLst/>
          </a:prstGeom>
        </p:spPr>
        <p:txBody>
          <a:bodyPr lIns="0" tIns="0" rIns="0" bIns="0" rtlCol="0" anchor="t">
            <a:spAutoFit/>
          </a:bodyPr>
          <a:lstStyle/>
          <a:p>
            <a:pPr algn="ctr">
              <a:lnSpc>
                <a:spcPts val="5625"/>
              </a:lnSpc>
            </a:pPr>
            <a:r>
              <a:rPr lang="en-US" sz="4500" spc="301">
                <a:solidFill>
                  <a:srgbClr val="000000"/>
                </a:solidFill>
                <a:latin typeface="Rockwell"/>
              </a:rPr>
              <a:t>Farmers</a:t>
            </a:r>
            <a:r>
              <a:rPr lang="en-US" sz="4500" spc="301">
                <a:solidFill>
                  <a:srgbClr val="FE0B06"/>
                </a:solidFill>
                <a:latin typeface="Rockwell"/>
              </a:rPr>
              <a:t> check</a:t>
            </a:r>
            <a:r>
              <a:rPr lang="en-US" sz="4500" spc="301">
                <a:solidFill>
                  <a:srgbClr val="000000"/>
                </a:solidFill>
                <a:latin typeface="Rockwell"/>
              </a:rPr>
              <a:t> their cattle everyday to make sure the animals are eating and drinking.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2"/>
            <a:stretch>
              <a:fillRect/>
            </a:stretch>
          </a:blipFill>
        </p:spPr>
      </p:sp>
      <p:sp>
        <p:nvSpPr>
          <p:cNvPr id="3" name="TextBox 3"/>
          <p:cNvSpPr txBox="1"/>
          <p:nvPr/>
        </p:nvSpPr>
        <p:spPr>
          <a:xfrm>
            <a:off x="13194285" y="725026"/>
            <a:ext cx="4565067" cy="2371725"/>
          </a:xfrm>
          <a:prstGeom prst="rect">
            <a:avLst/>
          </a:prstGeom>
        </p:spPr>
        <p:txBody>
          <a:bodyPr lIns="0" tIns="0" rIns="0" bIns="0" rtlCol="0" anchor="t">
            <a:spAutoFit/>
          </a:bodyPr>
          <a:lstStyle/>
          <a:p>
            <a:pPr algn="ctr">
              <a:lnSpc>
                <a:spcPts val="6299"/>
              </a:lnSpc>
            </a:pPr>
            <a:r>
              <a:rPr lang="en-US" sz="4500">
                <a:solidFill>
                  <a:srgbClr val="000000"/>
                </a:solidFill>
                <a:latin typeface="Rockwell"/>
              </a:rPr>
              <a:t>The farmer uses ear tags to know each animal. </a:t>
            </a:r>
          </a:p>
        </p:txBody>
      </p:sp>
      <p:sp>
        <p:nvSpPr>
          <p:cNvPr id="4" name="Freeform 4"/>
          <p:cNvSpPr/>
          <p:nvPr/>
        </p:nvSpPr>
        <p:spPr>
          <a:xfrm>
            <a:off x="737135" y="511490"/>
            <a:ext cx="8200783" cy="5463772"/>
          </a:xfrm>
          <a:custGeom>
            <a:avLst/>
            <a:gdLst/>
            <a:ahLst/>
            <a:cxnLst/>
            <a:rect l="l" t="t" r="r" b="b"/>
            <a:pathLst>
              <a:path w="8200783" h="5463772">
                <a:moveTo>
                  <a:pt x="0" y="0"/>
                </a:moveTo>
                <a:lnTo>
                  <a:pt x="8200783" y="0"/>
                </a:lnTo>
                <a:lnTo>
                  <a:pt x="8200783" y="5463772"/>
                </a:lnTo>
                <a:lnTo>
                  <a:pt x="0" y="5463772"/>
                </a:lnTo>
                <a:lnTo>
                  <a:pt x="0" y="0"/>
                </a:lnTo>
                <a:close/>
              </a:path>
            </a:pathLst>
          </a:custGeom>
          <a:blipFill>
            <a:blip r:embed="rId3"/>
            <a:stretch>
              <a:fillRect/>
            </a:stretch>
          </a:blipFill>
        </p:spPr>
      </p:sp>
      <p:sp>
        <p:nvSpPr>
          <p:cNvPr id="5" name="Freeform 5"/>
          <p:cNvSpPr/>
          <p:nvPr/>
        </p:nvSpPr>
        <p:spPr>
          <a:xfrm>
            <a:off x="3397227" y="2874129"/>
            <a:ext cx="971090" cy="873981"/>
          </a:xfrm>
          <a:custGeom>
            <a:avLst/>
            <a:gdLst/>
            <a:ahLst/>
            <a:cxnLst/>
            <a:rect l="l" t="t" r="r" b="b"/>
            <a:pathLst>
              <a:path w="971090" h="873981">
                <a:moveTo>
                  <a:pt x="0" y="0"/>
                </a:moveTo>
                <a:lnTo>
                  <a:pt x="971090" y="0"/>
                </a:lnTo>
                <a:lnTo>
                  <a:pt x="971090" y="873981"/>
                </a:lnTo>
                <a:lnTo>
                  <a:pt x="0" y="873981"/>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6" name="Freeform 6"/>
          <p:cNvSpPr/>
          <p:nvPr/>
        </p:nvSpPr>
        <p:spPr>
          <a:xfrm>
            <a:off x="7038635" y="2756587"/>
            <a:ext cx="971090" cy="873981"/>
          </a:xfrm>
          <a:custGeom>
            <a:avLst/>
            <a:gdLst/>
            <a:ahLst/>
            <a:cxnLst/>
            <a:rect l="l" t="t" r="r" b="b"/>
            <a:pathLst>
              <a:path w="971090" h="873981">
                <a:moveTo>
                  <a:pt x="0" y="0"/>
                </a:moveTo>
                <a:lnTo>
                  <a:pt x="971090" y="0"/>
                </a:lnTo>
                <a:lnTo>
                  <a:pt x="971090" y="873981"/>
                </a:lnTo>
                <a:lnTo>
                  <a:pt x="0" y="873981"/>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7" name="Freeform 7"/>
          <p:cNvSpPr/>
          <p:nvPr/>
        </p:nvSpPr>
        <p:spPr>
          <a:xfrm rot="5400000">
            <a:off x="621884" y="381289"/>
            <a:ext cx="4662709" cy="4674395"/>
          </a:xfrm>
          <a:custGeom>
            <a:avLst/>
            <a:gdLst/>
            <a:ahLst/>
            <a:cxnLst/>
            <a:rect l="l" t="t" r="r" b="b"/>
            <a:pathLst>
              <a:path w="4662709" h="4674395">
                <a:moveTo>
                  <a:pt x="0" y="0"/>
                </a:moveTo>
                <a:lnTo>
                  <a:pt x="4662710" y="0"/>
                </a:lnTo>
                <a:lnTo>
                  <a:pt x="4662710" y="4674396"/>
                </a:lnTo>
                <a:lnTo>
                  <a:pt x="0" y="467439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9761235" y="4144424"/>
            <a:ext cx="7866515" cy="5899886"/>
          </a:xfrm>
          <a:custGeom>
            <a:avLst/>
            <a:gdLst/>
            <a:ahLst/>
            <a:cxnLst/>
            <a:rect l="l" t="t" r="r" b="b"/>
            <a:pathLst>
              <a:path w="7866515" h="5899886">
                <a:moveTo>
                  <a:pt x="0" y="0"/>
                </a:moveTo>
                <a:lnTo>
                  <a:pt x="7866515" y="0"/>
                </a:lnTo>
                <a:lnTo>
                  <a:pt x="7866515" y="5899886"/>
                </a:lnTo>
                <a:lnTo>
                  <a:pt x="0" y="5899886"/>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sp>
      <p:sp>
        <p:nvSpPr>
          <p:cNvPr id="9" name="Freeform 9"/>
          <p:cNvSpPr/>
          <p:nvPr/>
        </p:nvSpPr>
        <p:spPr>
          <a:xfrm rot="-5400000">
            <a:off x="13980849" y="6390687"/>
            <a:ext cx="3773773" cy="3783231"/>
          </a:xfrm>
          <a:custGeom>
            <a:avLst/>
            <a:gdLst/>
            <a:ahLst/>
            <a:cxnLst/>
            <a:rect l="l" t="t" r="r" b="b"/>
            <a:pathLst>
              <a:path w="3773773" h="3783231">
                <a:moveTo>
                  <a:pt x="0" y="0"/>
                </a:moveTo>
                <a:lnTo>
                  <a:pt x="3773773" y="0"/>
                </a:lnTo>
                <a:lnTo>
                  <a:pt x="3773773" y="3783231"/>
                </a:lnTo>
                <a:lnTo>
                  <a:pt x="0" y="37832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16467921" y="5143500"/>
            <a:ext cx="1000103" cy="900093"/>
          </a:xfrm>
          <a:custGeom>
            <a:avLst/>
            <a:gdLst/>
            <a:ahLst/>
            <a:cxnLst/>
            <a:rect l="l" t="t" r="r" b="b"/>
            <a:pathLst>
              <a:path w="1000103" h="900093">
                <a:moveTo>
                  <a:pt x="0" y="0"/>
                </a:moveTo>
                <a:lnTo>
                  <a:pt x="1000103" y="0"/>
                </a:lnTo>
                <a:lnTo>
                  <a:pt x="1000103" y="900093"/>
                </a:lnTo>
                <a:lnTo>
                  <a:pt x="0" y="900093"/>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11" name="Freeform 11"/>
          <p:cNvSpPr/>
          <p:nvPr/>
        </p:nvSpPr>
        <p:spPr>
          <a:xfrm>
            <a:off x="14210913" y="6032412"/>
            <a:ext cx="1000103" cy="900093"/>
          </a:xfrm>
          <a:custGeom>
            <a:avLst/>
            <a:gdLst/>
            <a:ahLst/>
            <a:cxnLst/>
            <a:rect l="l" t="t" r="r" b="b"/>
            <a:pathLst>
              <a:path w="1000103" h="900093">
                <a:moveTo>
                  <a:pt x="0" y="0"/>
                </a:moveTo>
                <a:lnTo>
                  <a:pt x="1000103" y="0"/>
                </a:lnTo>
                <a:lnTo>
                  <a:pt x="1000103" y="900092"/>
                </a:lnTo>
                <a:lnTo>
                  <a:pt x="0" y="900092"/>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grpSp>
        <p:nvGrpSpPr>
          <p:cNvPr id="12" name="Group 12"/>
          <p:cNvGrpSpPr/>
          <p:nvPr/>
        </p:nvGrpSpPr>
        <p:grpSpPr>
          <a:xfrm>
            <a:off x="8306282" y="1048148"/>
            <a:ext cx="4784928" cy="478492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cstate="screen">
                <a:extLst>
                  <a:ext uri="{28A0092B-C50C-407E-A947-70E740481C1C}">
                    <a14:useLocalDpi xmlns:a14="http://schemas.microsoft.com/office/drawing/2010/main"/>
                  </a:ext>
                </a:extLst>
              </a:blip>
              <a:stretch>
                <a:fillRect/>
              </a:stretch>
            </a:blipFill>
          </p:spPr>
        </p:sp>
      </p:grpSp>
      <p:sp>
        <p:nvSpPr>
          <p:cNvPr id="14" name="Freeform 14"/>
          <p:cNvSpPr/>
          <p:nvPr/>
        </p:nvSpPr>
        <p:spPr>
          <a:xfrm>
            <a:off x="8144690" y="810751"/>
            <a:ext cx="5580361" cy="5022325"/>
          </a:xfrm>
          <a:custGeom>
            <a:avLst/>
            <a:gdLst/>
            <a:ahLst/>
            <a:cxnLst/>
            <a:rect l="l" t="t" r="r" b="b"/>
            <a:pathLst>
              <a:path w="5580361" h="5022325">
                <a:moveTo>
                  <a:pt x="0" y="0"/>
                </a:moveTo>
                <a:lnTo>
                  <a:pt x="5580361" y="0"/>
                </a:lnTo>
                <a:lnTo>
                  <a:pt x="5580361" y="5022325"/>
                </a:lnTo>
                <a:lnTo>
                  <a:pt x="0" y="5022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TextBox 15"/>
          <p:cNvSpPr txBox="1"/>
          <p:nvPr/>
        </p:nvSpPr>
        <p:spPr>
          <a:xfrm>
            <a:off x="1702453" y="6256022"/>
            <a:ext cx="6155847" cy="2371725"/>
          </a:xfrm>
          <a:prstGeom prst="rect">
            <a:avLst/>
          </a:prstGeom>
        </p:spPr>
        <p:txBody>
          <a:bodyPr lIns="0" tIns="0" rIns="0" bIns="0" rtlCol="0" anchor="t">
            <a:spAutoFit/>
          </a:bodyPr>
          <a:lstStyle/>
          <a:p>
            <a:pPr algn="ctr">
              <a:lnSpc>
                <a:spcPts val="6299"/>
              </a:lnSpc>
            </a:pPr>
            <a:r>
              <a:rPr lang="en-US" sz="4500">
                <a:solidFill>
                  <a:srgbClr val="000000"/>
                </a:solidFill>
                <a:latin typeface="Rockwell"/>
              </a:rPr>
              <a:t>Tags can be any color and can have numbers or names on them.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9589" y="1090824"/>
            <a:ext cx="8862232" cy="7041782"/>
          </a:xfrm>
          <a:custGeom>
            <a:avLst/>
            <a:gdLst/>
            <a:ahLst/>
            <a:cxnLst/>
            <a:rect l="l" t="t" r="r" b="b"/>
            <a:pathLst>
              <a:path w="8862232" h="7041782">
                <a:moveTo>
                  <a:pt x="0" y="0"/>
                </a:moveTo>
                <a:lnTo>
                  <a:pt x="8862232" y="0"/>
                </a:lnTo>
                <a:lnTo>
                  <a:pt x="8862232" y="7041782"/>
                </a:lnTo>
                <a:lnTo>
                  <a:pt x="0" y="70417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1028700" y="966576"/>
            <a:ext cx="8818386" cy="7006943"/>
          </a:xfrm>
          <a:custGeom>
            <a:avLst/>
            <a:gdLst/>
            <a:ahLst/>
            <a:cxnLst/>
            <a:rect l="l" t="t" r="r" b="b"/>
            <a:pathLst>
              <a:path w="8818386" h="7006943">
                <a:moveTo>
                  <a:pt x="0" y="0"/>
                </a:moveTo>
                <a:lnTo>
                  <a:pt x="8818386" y="0"/>
                </a:lnTo>
                <a:lnTo>
                  <a:pt x="8818386" y="7006943"/>
                </a:lnTo>
                <a:lnTo>
                  <a:pt x="0" y="70069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325925" y="1090824"/>
            <a:ext cx="8863329" cy="6882695"/>
          </a:xfrm>
          <a:custGeom>
            <a:avLst/>
            <a:gdLst/>
            <a:ahLst/>
            <a:cxnLst/>
            <a:rect l="l" t="t" r="r" b="b"/>
            <a:pathLst>
              <a:path w="8863329" h="6882695">
                <a:moveTo>
                  <a:pt x="0" y="0"/>
                </a:moveTo>
                <a:lnTo>
                  <a:pt x="8863329" y="0"/>
                </a:lnTo>
                <a:lnTo>
                  <a:pt x="8863329" y="6882695"/>
                </a:lnTo>
                <a:lnTo>
                  <a:pt x="0" y="6882695"/>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sp>
      <p:sp>
        <p:nvSpPr>
          <p:cNvPr id="5" name="TextBox 5"/>
          <p:cNvSpPr txBox="1"/>
          <p:nvPr/>
        </p:nvSpPr>
        <p:spPr>
          <a:xfrm>
            <a:off x="11428161" y="1440732"/>
            <a:ext cx="5831139" cy="6989243"/>
          </a:xfrm>
          <a:prstGeom prst="rect">
            <a:avLst/>
          </a:prstGeom>
        </p:spPr>
        <p:txBody>
          <a:bodyPr lIns="0" tIns="0" rIns="0" bIns="0" rtlCol="0" anchor="t">
            <a:spAutoFit/>
          </a:bodyPr>
          <a:lstStyle/>
          <a:p>
            <a:pPr algn="ctr">
              <a:lnSpc>
                <a:spcPts val="6941"/>
              </a:lnSpc>
            </a:pPr>
            <a:r>
              <a:rPr lang="en-US" sz="4957">
                <a:solidFill>
                  <a:srgbClr val="000000"/>
                </a:solidFill>
                <a:latin typeface="Rockwell"/>
              </a:rPr>
              <a:t>When animals get sick, farmers call animal doctors, who are called </a:t>
            </a:r>
            <a:r>
              <a:rPr lang="en-US" sz="4957">
                <a:solidFill>
                  <a:srgbClr val="FE0B06"/>
                </a:solidFill>
                <a:latin typeface="Rockwell"/>
              </a:rPr>
              <a:t>veterinarians</a:t>
            </a:r>
            <a:r>
              <a:rPr lang="en-US" sz="4957">
                <a:solidFill>
                  <a:srgbClr val="000000"/>
                </a:solidFill>
                <a:latin typeface="Rockwell"/>
              </a:rPr>
              <a:t>, to help improve the health of their cattle.</a:t>
            </a:r>
          </a:p>
        </p:txBody>
      </p:sp>
      <p:sp>
        <p:nvSpPr>
          <p:cNvPr id="6" name="Freeform 6"/>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6"/>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46222" y="463634"/>
            <a:ext cx="12395556" cy="7846720"/>
          </a:xfrm>
          <a:custGeom>
            <a:avLst/>
            <a:gdLst/>
            <a:ahLst/>
            <a:cxnLst/>
            <a:rect l="l" t="t" r="r" b="b"/>
            <a:pathLst>
              <a:path w="12395556" h="7846720">
                <a:moveTo>
                  <a:pt x="0" y="0"/>
                </a:moveTo>
                <a:lnTo>
                  <a:pt x="12395556" y="0"/>
                </a:lnTo>
                <a:lnTo>
                  <a:pt x="12395556" y="7846721"/>
                </a:lnTo>
                <a:lnTo>
                  <a:pt x="0" y="7846721"/>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3" name="TextBox 3"/>
          <p:cNvSpPr txBox="1"/>
          <p:nvPr/>
        </p:nvSpPr>
        <p:spPr>
          <a:xfrm>
            <a:off x="7657951" y="5332095"/>
            <a:ext cx="2972098" cy="316230"/>
          </a:xfrm>
          <a:prstGeom prst="rect">
            <a:avLst/>
          </a:prstGeom>
        </p:spPr>
        <p:txBody>
          <a:bodyPr lIns="0" tIns="0" rIns="0" bIns="0" rtlCol="0" anchor="t">
            <a:spAutoFit/>
          </a:bodyPr>
          <a:lstStyle/>
          <a:p>
            <a:pPr algn="ctr">
              <a:lnSpc>
                <a:spcPts val="2520"/>
              </a:lnSpc>
            </a:pPr>
            <a:endParaRPr/>
          </a:p>
        </p:txBody>
      </p:sp>
      <p:sp>
        <p:nvSpPr>
          <p:cNvPr id="4" name="Freeform 4"/>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4"/>
            <a:stretch>
              <a:fillRect/>
            </a:stretch>
          </a:blipFill>
        </p:spPr>
      </p:sp>
      <p:sp>
        <p:nvSpPr>
          <p:cNvPr id="5" name="TextBox 5"/>
          <p:cNvSpPr txBox="1"/>
          <p:nvPr/>
        </p:nvSpPr>
        <p:spPr>
          <a:xfrm>
            <a:off x="3190811" y="8429625"/>
            <a:ext cx="12500342" cy="1571625"/>
          </a:xfrm>
          <a:prstGeom prst="rect">
            <a:avLst/>
          </a:prstGeom>
        </p:spPr>
        <p:txBody>
          <a:bodyPr lIns="0" tIns="0" rIns="0" bIns="0" rtlCol="0" anchor="t">
            <a:spAutoFit/>
          </a:bodyPr>
          <a:lstStyle/>
          <a:p>
            <a:pPr algn="ctr">
              <a:lnSpc>
                <a:spcPts val="6299"/>
              </a:lnSpc>
            </a:pPr>
            <a:r>
              <a:rPr lang="en-US" sz="4500" dirty="0">
                <a:solidFill>
                  <a:srgbClr val="000000"/>
                </a:solidFill>
                <a:latin typeface="Rockwell"/>
              </a:rPr>
              <a:t>In the spring and summer, cattle eat grass in a </a:t>
            </a:r>
            <a:r>
              <a:rPr lang="en-US" sz="4500" dirty="0">
                <a:solidFill>
                  <a:srgbClr val="FE0B06"/>
                </a:solidFill>
                <a:latin typeface="Rockwell"/>
              </a:rPr>
              <a:t>pasture</a:t>
            </a:r>
            <a:r>
              <a:rPr lang="en-US" sz="4500" dirty="0">
                <a:solidFill>
                  <a:srgbClr val="000000"/>
                </a:solidFill>
                <a:latin typeface="Rockwell"/>
              </a:rPr>
              <a:t>.  A pasture is a field of grass. </a:t>
            </a:r>
          </a:p>
        </p:txBody>
      </p:sp>
      <p:sp>
        <p:nvSpPr>
          <p:cNvPr id="6" name="Freeform 6"/>
          <p:cNvSpPr/>
          <p:nvPr/>
        </p:nvSpPr>
        <p:spPr>
          <a:xfrm rot="5400000">
            <a:off x="2523369" y="441029"/>
            <a:ext cx="4085555" cy="3806376"/>
          </a:xfrm>
          <a:custGeom>
            <a:avLst/>
            <a:gdLst/>
            <a:ahLst/>
            <a:cxnLst/>
            <a:rect l="l" t="t" r="r" b="b"/>
            <a:pathLst>
              <a:path w="4085555" h="3806376">
                <a:moveTo>
                  <a:pt x="0" y="0"/>
                </a:moveTo>
                <a:lnTo>
                  <a:pt x="4085555" y="0"/>
                </a:lnTo>
                <a:lnTo>
                  <a:pt x="4085555" y="3806376"/>
                </a:lnTo>
                <a:lnTo>
                  <a:pt x="0" y="38063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rot="-5400000">
            <a:off x="11652509" y="4536109"/>
            <a:ext cx="4085555" cy="3806376"/>
          </a:xfrm>
          <a:custGeom>
            <a:avLst/>
            <a:gdLst/>
            <a:ahLst/>
            <a:cxnLst/>
            <a:rect l="l" t="t" r="r" b="b"/>
            <a:pathLst>
              <a:path w="4085555" h="3806376">
                <a:moveTo>
                  <a:pt x="0" y="0"/>
                </a:moveTo>
                <a:lnTo>
                  <a:pt x="4085555" y="0"/>
                </a:lnTo>
                <a:lnTo>
                  <a:pt x="4085555" y="3806376"/>
                </a:lnTo>
                <a:lnTo>
                  <a:pt x="0" y="38063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5454" y="1028700"/>
            <a:ext cx="13297091" cy="7479614"/>
          </a:xfrm>
          <a:custGeom>
            <a:avLst/>
            <a:gdLst/>
            <a:ahLst/>
            <a:cxnLst/>
            <a:rect l="l" t="t" r="r" b="b"/>
            <a:pathLst>
              <a:path w="13297091" h="7479614">
                <a:moveTo>
                  <a:pt x="0" y="0"/>
                </a:moveTo>
                <a:lnTo>
                  <a:pt x="13297092" y="0"/>
                </a:lnTo>
                <a:lnTo>
                  <a:pt x="13297092" y="7479614"/>
                </a:lnTo>
                <a:lnTo>
                  <a:pt x="0" y="7479614"/>
                </a:lnTo>
                <a:lnTo>
                  <a:pt x="0" y="0"/>
                </a:lnTo>
                <a:close/>
              </a:path>
            </a:pathLst>
          </a:custGeom>
          <a:blipFill>
            <a:blip r:embed="rId3"/>
            <a:stretch>
              <a:fillRect/>
            </a:stretch>
          </a:blipFill>
        </p:spPr>
      </p:sp>
      <p:sp>
        <p:nvSpPr>
          <p:cNvPr id="3" name="TextBox 3"/>
          <p:cNvSpPr txBox="1"/>
          <p:nvPr/>
        </p:nvSpPr>
        <p:spPr>
          <a:xfrm>
            <a:off x="2224354" y="9003236"/>
            <a:ext cx="14636576" cy="740716"/>
          </a:xfrm>
          <a:prstGeom prst="rect">
            <a:avLst/>
          </a:prstGeom>
        </p:spPr>
        <p:txBody>
          <a:bodyPr wrap="square" lIns="0" tIns="0" rIns="0" bIns="0" rtlCol="0" anchor="t">
            <a:spAutoFit/>
          </a:bodyPr>
          <a:lstStyle/>
          <a:p>
            <a:pPr algn="ctr">
              <a:lnSpc>
                <a:spcPts val="6299"/>
              </a:lnSpc>
            </a:pPr>
            <a:r>
              <a:rPr lang="en-US" sz="4500" dirty="0">
                <a:solidFill>
                  <a:srgbClr val="000000"/>
                </a:solidFill>
                <a:latin typeface="Rockwell"/>
              </a:rPr>
              <a:t>In the fall, cattle can eat cornstalks in the cornfields.</a:t>
            </a:r>
          </a:p>
        </p:txBody>
      </p:sp>
      <p:sp>
        <p:nvSpPr>
          <p:cNvPr id="4" name="Freeform 4"/>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4"/>
            <a:stretch>
              <a:fillRect/>
            </a:stretch>
          </a:blipFill>
        </p:spPr>
      </p:sp>
      <p:sp>
        <p:nvSpPr>
          <p:cNvPr id="5" name="Freeform 5"/>
          <p:cNvSpPr/>
          <p:nvPr/>
        </p:nvSpPr>
        <p:spPr>
          <a:xfrm rot="5400000">
            <a:off x="2111659" y="898741"/>
            <a:ext cx="4085555" cy="3806376"/>
          </a:xfrm>
          <a:custGeom>
            <a:avLst/>
            <a:gdLst/>
            <a:ahLst/>
            <a:cxnLst/>
            <a:rect l="l" t="t" r="r" b="b"/>
            <a:pathLst>
              <a:path w="4085555" h="3806376">
                <a:moveTo>
                  <a:pt x="0" y="0"/>
                </a:moveTo>
                <a:lnTo>
                  <a:pt x="4085555" y="0"/>
                </a:lnTo>
                <a:lnTo>
                  <a:pt x="4085555" y="3806376"/>
                </a:lnTo>
                <a:lnTo>
                  <a:pt x="0" y="38063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5400000">
            <a:off x="12081261" y="4822372"/>
            <a:ext cx="4085555" cy="3806376"/>
          </a:xfrm>
          <a:custGeom>
            <a:avLst/>
            <a:gdLst/>
            <a:ahLst/>
            <a:cxnLst/>
            <a:rect l="l" t="t" r="r" b="b"/>
            <a:pathLst>
              <a:path w="4085555" h="3806376">
                <a:moveTo>
                  <a:pt x="0" y="0"/>
                </a:moveTo>
                <a:lnTo>
                  <a:pt x="4085555" y="0"/>
                </a:lnTo>
                <a:lnTo>
                  <a:pt x="4085555" y="3806375"/>
                </a:lnTo>
                <a:lnTo>
                  <a:pt x="0" y="38063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3"/>
            <a:stretch>
              <a:fillRect/>
            </a:stretch>
          </a:blipFill>
        </p:spPr>
      </p:sp>
      <p:sp>
        <p:nvSpPr>
          <p:cNvPr id="3" name="Freeform 3"/>
          <p:cNvSpPr/>
          <p:nvPr/>
        </p:nvSpPr>
        <p:spPr>
          <a:xfrm>
            <a:off x="8935509" y="215168"/>
            <a:ext cx="9064564" cy="6975554"/>
          </a:xfrm>
          <a:custGeom>
            <a:avLst/>
            <a:gdLst/>
            <a:ahLst/>
            <a:cxnLst/>
            <a:rect l="l" t="t" r="r" b="b"/>
            <a:pathLst>
              <a:path w="9064564" h="6975554">
                <a:moveTo>
                  <a:pt x="0" y="0"/>
                </a:moveTo>
                <a:lnTo>
                  <a:pt x="9064564" y="0"/>
                </a:lnTo>
                <a:lnTo>
                  <a:pt x="9064564" y="6975553"/>
                </a:lnTo>
                <a:lnTo>
                  <a:pt x="0" y="6975553"/>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4" name="Freeform 4"/>
          <p:cNvSpPr/>
          <p:nvPr/>
        </p:nvSpPr>
        <p:spPr>
          <a:xfrm>
            <a:off x="320231" y="1028700"/>
            <a:ext cx="10038762" cy="7302740"/>
          </a:xfrm>
          <a:custGeom>
            <a:avLst/>
            <a:gdLst/>
            <a:ahLst/>
            <a:cxnLst/>
            <a:rect l="l" t="t" r="r" b="b"/>
            <a:pathLst>
              <a:path w="10038762" h="7302740">
                <a:moveTo>
                  <a:pt x="0" y="0"/>
                </a:moveTo>
                <a:lnTo>
                  <a:pt x="10038762" y="0"/>
                </a:lnTo>
                <a:lnTo>
                  <a:pt x="10038762" y="7302740"/>
                </a:lnTo>
                <a:lnTo>
                  <a:pt x="0" y="7302740"/>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sp>
      <p:sp>
        <p:nvSpPr>
          <p:cNvPr id="5" name="Freeform 5"/>
          <p:cNvSpPr/>
          <p:nvPr/>
        </p:nvSpPr>
        <p:spPr>
          <a:xfrm rot="5400000">
            <a:off x="169861" y="879878"/>
            <a:ext cx="4745479" cy="4757372"/>
          </a:xfrm>
          <a:custGeom>
            <a:avLst/>
            <a:gdLst/>
            <a:ahLst/>
            <a:cxnLst/>
            <a:rect l="l" t="t" r="r" b="b"/>
            <a:pathLst>
              <a:path w="4745479" h="4757372">
                <a:moveTo>
                  <a:pt x="0" y="0"/>
                </a:moveTo>
                <a:lnTo>
                  <a:pt x="4745478" y="0"/>
                </a:lnTo>
                <a:lnTo>
                  <a:pt x="4745478" y="4757372"/>
                </a:lnTo>
                <a:lnTo>
                  <a:pt x="0" y="47573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5400000">
            <a:off x="13378488" y="2650514"/>
            <a:ext cx="4745479" cy="4757372"/>
          </a:xfrm>
          <a:custGeom>
            <a:avLst/>
            <a:gdLst/>
            <a:ahLst/>
            <a:cxnLst/>
            <a:rect l="l" t="t" r="r" b="b"/>
            <a:pathLst>
              <a:path w="4745479" h="4757372">
                <a:moveTo>
                  <a:pt x="0" y="0"/>
                </a:moveTo>
                <a:lnTo>
                  <a:pt x="4745479" y="0"/>
                </a:lnTo>
                <a:lnTo>
                  <a:pt x="4745479" y="4757372"/>
                </a:lnTo>
                <a:lnTo>
                  <a:pt x="0" y="47573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31119">
            <a:off x="7989556" y="-220268"/>
            <a:ext cx="6186841" cy="2497937"/>
          </a:xfrm>
          <a:custGeom>
            <a:avLst/>
            <a:gdLst/>
            <a:ahLst/>
            <a:cxnLst/>
            <a:rect l="l" t="t" r="r" b="b"/>
            <a:pathLst>
              <a:path w="6186841" h="2497937">
                <a:moveTo>
                  <a:pt x="0" y="0"/>
                </a:moveTo>
                <a:lnTo>
                  <a:pt x="6186841" y="0"/>
                </a:lnTo>
                <a:lnTo>
                  <a:pt x="6186841" y="2497936"/>
                </a:lnTo>
                <a:lnTo>
                  <a:pt x="0" y="24979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2133600" y="8618520"/>
            <a:ext cx="15650150" cy="1423035"/>
          </a:xfrm>
          <a:prstGeom prst="rect">
            <a:avLst/>
          </a:prstGeom>
        </p:spPr>
        <p:txBody>
          <a:bodyPr lIns="0" tIns="0" rIns="0" bIns="0" rtlCol="0" anchor="t">
            <a:spAutoFit/>
          </a:bodyPr>
          <a:lstStyle/>
          <a:p>
            <a:pPr algn="ctr">
              <a:lnSpc>
                <a:spcPts val="5670"/>
              </a:lnSpc>
            </a:pPr>
            <a:r>
              <a:rPr lang="en-US" sz="4500" dirty="0">
                <a:solidFill>
                  <a:srgbClr val="000000"/>
                </a:solidFill>
                <a:latin typeface="Rockwell"/>
              </a:rPr>
              <a:t>Cattle can live outside all year long. Their hair grows thicker and longer in the winter to keep them warm.  </a:t>
            </a:r>
          </a:p>
        </p:txBody>
      </p:sp>
      <p:sp>
        <p:nvSpPr>
          <p:cNvPr id="9" name="TextBox 9"/>
          <p:cNvSpPr txBox="1"/>
          <p:nvPr/>
        </p:nvSpPr>
        <p:spPr>
          <a:xfrm rot="520223">
            <a:off x="9248474" y="70973"/>
            <a:ext cx="3696843" cy="1709438"/>
          </a:xfrm>
          <a:prstGeom prst="rect">
            <a:avLst/>
          </a:prstGeom>
        </p:spPr>
        <p:txBody>
          <a:bodyPr lIns="0" tIns="0" rIns="0" bIns="0" rtlCol="0" anchor="t">
            <a:spAutoFit/>
          </a:bodyPr>
          <a:lstStyle/>
          <a:p>
            <a:pPr algn="ctr">
              <a:lnSpc>
                <a:spcPts val="13928"/>
              </a:lnSpc>
            </a:pPr>
            <a:r>
              <a:rPr lang="en-US" sz="9949">
                <a:solidFill>
                  <a:srgbClr val="000000"/>
                </a:solidFill>
                <a:latin typeface="Gagalin"/>
              </a:rPr>
              <a:t>BRRR!!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132340" cy="9258300"/>
          </a:xfrm>
          <a:custGeom>
            <a:avLst/>
            <a:gdLst/>
            <a:ahLst/>
            <a:cxnLst/>
            <a:rect l="l" t="t" r="r" b="b"/>
            <a:pathLst>
              <a:path w="13132340" h="9258300">
                <a:moveTo>
                  <a:pt x="0" y="0"/>
                </a:moveTo>
                <a:lnTo>
                  <a:pt x="13132340" y="0"/>
                </a:lnTo>
                <a:lnTo>
                  <a:pt x="13132340" y="9258300"/>
                </a:lnTo>
                <a:lnTo>
                  <a:pt x="0" y="9258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345203" y="1394375"/>
            <a:ext cx="5587564" cy="5928758"/>
            <a:chOff x="0" y="0"/>
            <a:chExt cx="865660" cy="918520"/>
          </a:xfrm>
        </p:grpSpPr>
        <p:sp>
          <p:nvSpPr>
            <p:cNvPr id="4" name="Freeform 4"/>
            <p:cNvSpPr/>
            <p:nvPr/>
          </p:nvSpPr>
          <p:spPr>
            <a:xfrm>
              <a:off x="0" y="0"/>
              <a:ext cx="865660" cy="918520"/>
            </a:xfrm>
            <a:custGeom>
              <a:avLst/>
              <a:gdLst/>
              <a:ahLst/>
              <a:cxnLst/>
              <a:rect l="l" t="t" r="r" b="b"/>
              <a:pathLst>
                <a:path w="865660" h="918520">
                  <a:moveTo>
                    <a:pt x="0" y="0"/>
                  </a:moveTo>
                  <a:lnTo>
                    <a:pt x="865660" y="0"/>
                  </a:lnTo>
                  <a:lnTo>
                    <a:pt x="865660" y="918520"/>
                  </a:lnTo>
                  <a:lnTo>
                    <a:pt x="0" y="918520"/>
                  </a:lnTo>
                  <a:close/>
                </a:path>
              </a:pathLst>
            </a:custGeom>
            <a:blipFill>
              <a:blip r:embed="rId5" cstate="screen">
                <a:extLst>
                  <a:ext uri="{28A0092B-C50C-407E-A947-70E740481C1C}">
                    <a14:useLocalDpi xmlns:a14="http://schemas.microsoft.com/office/drawing/2010/main"/>
                  </a:ext>
                </a:extLst>
              </a:blip>
              <a:stretch>
                <a:fillRect/>
              </a:stretch>
            </a:blipFill>
          </p:spPr>
        </p:sp>
      </p:grpSp>
      <p:grpSp>
        <p:nvGrpSpPr>
          <p:cNvPr id="5" name="Group 5"/>
          <p:cNvGrpSpPr/>
          <p:nvPr/>
        </p:nvGrpSpPr>
        <p:grpSpPr>
          <a:xfrm>
            <a:off x="7186143" y="1701449"/>
            <a:ext cx="5621683" cy="6031116"/>
            <a:chOff x="0" y="0"/>
            <a:chExt cx="812800" cy="871997"/>
          </a:xfrm>
        </p:grpSpPr>
        <p:sp>
          <p:nvSpPr>
            <p:cNvPr id="6" name="Freeform 6"/>
            <p:cNvSpPr/>
            <p:nvPr/>
          </p:nvSpPr>
          <p:spPr>
            <a:xfrm>
              <a:off x="0" y="0"/>
              <a:ext cx="812800" cy="871997"/>
            </a:xfrm>
            <a:custGeom>
              <a:avLst/>
              <a:gdLst/>
              <a:ahLst/>
              <a:cxnLst/>
              <a:rect l="l" t="t" r="r" b="b"/>
              <a:pathLst>
                <a:path w="812800" h="871997">
                  <a:moveTo>
                    <a:pt x="0" y="0"/>
                  </a:moveTo>
                  <a:lnTo>
                    <a:pt x="812800" y="0"/>
                  </a:lnTo>
                  <a:lnTo>
                    <a:pt x="812800" y="871997"/>
                  </a:lnTo>
                  <a:lnTo>
                    <a:pt x="0" y="871997"/>
                  </a:lnTo>
                  <a:close/>
                </a:path>
              </a:pathLst>
            </a:custGeom>
            <a:blipFill>
              <a:blip r:embed="rId6" cstate="screen">
                <a:extLst>
                  <a:ext uri="{28A0092B-C50C-407E-A947-70E740481C1C}">
                    <a14:useLocalDpi xmlns:a14="http://schemas.microsoft.com/office/drawing/2010/main"/>
                  </a:ext>
                </a:extLst>
              </a:blip>
              <a:stretch>
                <a:fillRect/>
              </a:stretch>
            </a:blipFill>
          </p:spPr>
        </p:sp>
      </p:grpSp>
      <p:sp>
        <p:nvSpPr>
          <p:cNvPr id="7" name="TextBox 7"/>
          <p:cNvSpPr txBox="1"/>
          <p:nvPr/>
        </p:nvSpPr>
        <p:spPr>
          <a:xfrm>
            <a:off x="13258800" y="1945445"/>
            <a:ext cx="4683997" cy="6396110"/>
          </a:xfrm>
          <a:prstGeom prst="rect">
            <a:avLst/>
          </a:prstGeom>
        </p:spPr>
        <p:txBody>
          <a:bodyPr wrap="square" lIns="0" tIns="0" rIns="0" bIns="0" rtlCol="0" anchor="t">
            <a:spAutoFit/>
          </a:bodyPr>
          <a:lstStyle/>
          <a:p>
            <a:pPr algn="ctr">
              <a:lnSpc>
                <a:spcPts val="6299"/>
              </a:lnSpc>
            </a:pPr>
            <a:r>
              <a:rPr lang="en-US" sz="4500" dirty="0">
                <a:solidFill>
                  <a:srgbClr val="000000"/>
                </a:solidFill>
                <a:latin typeface="Rockwell"/>
              </a:rPr>
              <a:t>Farmers cut grass and hay and roll it into bales. </a:t>
            </a:r>
          </a:p>
          <a:p>
            <a:pPr algn="ctr">
              <a:lnSpc>
                <a:spcPts val="6299"/>
              </a:lnSpc>
            </a:pPr>
            <a:endParaRPr lang="en-US" sz="4500" dirty="0">
              <a:solidFill>
                <a:srgbClr val="000000"/>
              </a:solidFill>
              <a:latin typeface="Rockwell"/>
            </a:endParaRPr>
          </a:p>
          <a:p>
            <a:pPr algn="ctr">
              <a:lnSpc>
                <a:spcPts val="6299"/>
              </a:lnSpc>
            </a:pPr>
            <a:r>
              <a:rPr lang="en-US" sz="4500" dirty="0">
                <a:solidFill>
                  <a:srgbClr val="000000"/>
                </a:solidFill>
                <a:latin typeface="Rockwell"/>
              </a:rPr>
              <a:t>Cattle eat hay in the winter when no grass is growing.  </a:t>
            </a:r>
          </a:p>
        </p:txBody>
      </p:sp>
      <p:sp>
        <p:nvSpPr>
          <p:cNvPr id="8" name="Freeform 8"/>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7"/>
            <a:stretch>
              <a:fillRect/>
            </a:stretch>
          </a:blipFill>
        </p:spPr>
      </p:sp>
      <p:sp>
        <p:nvSpPr>
          <p:cNvPr id="9" name="TextBox 9"/>
          <p:cNvSpPr txBox="1"/>
          <p:nvPr/>
        </p:nvSpPr>
        <p:spPr>
          <a:xfrm>
            <a:off x="753493" y="7256633"/>
            <a:ext cx="4770983" cy="903606"/>
          </a:xfrm>
          <a:prstGeom prst="rect">
            <a:avLst/>
          </a:prstGeom>
        </p:spPr>
        <p:txBody>
          <a:bodyPr lIns="0" tIns="0" rIns="0" bIns="0" rtlCol="0" anchor="t">
            <a:spAutoFit/>
          </a:bodyPr>
          <a:lstStyle/>
          <a:p>
            <a:pPr algn="ctr">
              <a:lnSpc>
                <a:spcPts val="7419"/>
              </a:lnSpc>
            </a:pPr>
            <a:r>
              <a:rPr lang="en-US" sz="5299" spc="514">
                <a:solidFill>
                  <a:srgbClr val="FE0B06"/>
                </a:solidFill>
                <a:latin typeface="Gagalin"/>
              </a:rPr>
              <a:t>Square Bale </a:t>
            </a:r>
          </a:p>
        </p:txBody>
      </p:sp>
      <p:sp>
        <p:nvSpPr>
          <p:cNvPr id="10" name="TextBox 10"/>
          <p:cNvSpPr txBox="1"/>
          <p:nvPr/>
        </p:nvSpPr>
        <p:spPr>
          <a:xfrm>
            <a:off x="7930505" y="7889752"/>
            <a:ext cx="4132957" cy="903606"/>
          </a:xfrm>
          <a:prstGeom prst="rect">
            <a:avLst/>
          </a:prstGeom>
        </p:spPr>
        <p:txBody>
          <a:bodyPr lIns="0" tIns="0" rIns="0" bIns="0" rtlCol="0" anchor="t">
            <a:spAutoFit/>
          </a:bodyPr>
          <a:lstStyle/>
          <a:p>
            <a:pPr algn="ctr">
              <a:lnSpc>
                <a:spcPts val="7419"/>
              </a:lnSpc>
            </a:pPr>
            <a:r>
              <a:rPr lang="en-US" sz="5299" spc="376" dirty="0">
                <a:solidFill>
                  <a:srgbClr val="FE0B06"/>
                </a:solidFill>
                <a:latin typeface="Gagalin"/>
              </a:rPr>
              <a:t>round Bale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663" y="638257"/>
            <a:ext cx="5058737" cy="4019588"/>
          </a:xfrm>
          <a:custGeom>
            <a:avLst/>
            <a:gdLst/>
            <a:ahLst/>
            <a:cxnLst/>
            <a:rect l="l" t="t" r="r" b="b"/>
            <a:pathLst>
              <a:path w="5058737" h="4019588">
                <a:moveTo>
                  <a:pt x="0" y="0"/>
                </a:moveTo>
                <a:lnTo>
                  <a:pt x="5058738" y="0"/>
                </a:lnTo>
                <a:lnTo>
                  <a:pt x="5058738" y="4019588"/>
                </a:lnTo>
                <a:lnTo>
                  <a:pt x="0" y="4019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20231" y="2440234"/>
            <a:ext cx="5058737" cy="4019588"/>
          </a:xfrm>
          <a:custGeom>
            <a:avLst/>
            <a:gdLst/>
            <a:ahLst/>
            <a:cxnLst/>
            <a:rect l="l" t="t" r="r" b="b"/>
            <a:pathLst>
              <a:path w="5058737" h="4019588">
                <a:moveTo>
                  <a:pt x="0" y="0"/>
                </a:moveTo>
                <a:lnTo>
                  <a:pt x="5058737" y="0"/>
                </a:lnTo>
                <a:lnTo>
                  <a:pt x="5058737" y="4019588"/>
                </a:lnTo>
                <a:lnTo>
                  <a:pt x="0" y="4019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610233" y="873787"/>
            <a:ext cx="4960267" cy="5350891"/>
            <a:chOff x="0" y="0"/>
            <a:chExt cx="539436" cy="581917"/>
          </a:xfrm>
        </p:grpSpPr>
        <p:sp>
          <p:nvSpPr>
            <p:cNvPr id="5" name="Freeform 5"/>
            <p:cNvSpPr/>
            <p:nvPr/>
          </p:nvSpPr>
          <p:spPr>
            <a:xfrm>
              <a:off x="0" y="0"/>
              <a:ext cx="539436" cy="581917"/>
            </a:xfrm>
            <a:custGeom>
              <a:avLst/>
              <a:gdLst/>
              <a:ahLst/>
              <a:cxnLst/>
              <a:rect l="l" t="t" r="r" b="b"/>
              <a:pathLst>
                <a:path w="539436" h="581917">
                  <a:moveTo>
                    <a:pt x="0" y="0"/>
                  </a:moveTo>
                  <a:lnTo>
                    <a:pt x="539436" y="0"/>
                  </a:lnTo>
                  <a:lnTo>
                    <a:pt x="539436" y="581917"/>
                  </a:lnTo>
                  <a:lnTo>
                    <a:pt x="0" y="581917"/>
                  </a:lnTo>
                  <a:close/>
                </a:path>
              </a:pathLst>
            </a:custGeom>
            <a:blipFill>
              <a:blip r:embed="rId5" cstate="screen">
                <a:extLst>
                  <a:ext uri="{28A0092B-C50C-407E-A947-70E740481C1C}">
                    <a14:useLocalDpi xmlns:a14="http://schemas.microsoft.com/office/drawing/2010/main"/>
                  </a:ext>
                </a:extLst>
              </a:blip>
              <a:stretch>
                <a:fillRect/>
              </a:stretch>
            </a:blipFill>
          </p:spPr>
        </p:sp>
      </p:grpSp>
      <p:sp>
        <p:nvSpPr>
          <p:cNvPr id="6" name="Freeform 6"/>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6"/>
            <a:stretch>
              <a:fillRect/>
            </a:stretch>
          </a:blipFill>
        </p:spPr>
      </p:sp>
      <p:sp>
        <p:nvSpPr>
          <p:cNvPr id="7" name="Freeform 7"/>
          <p:cNvSpPr/>
          <p:nvPr/>
        </p:nvSpPr>
        <p:spPr>
          <a:xfrm>
            <a:off x="5964108" y="372663"/>
            <a:ext cx="6359785" cy="6353139"/>
          </a:xfrm>
          <a:custGeom>
            <a:avLst/>
            <a:gdLst/>
            <a:ahLst/>
            <a:cxnLst/>
            <a:rect l="l" t="t" r="r" b="b"/>
            <a:pathLst>
              <a:path w="6359785" h="6353139">
                <a:moveTo>
                  <a:pt x="0" y="0"/>
                </a:moveTo>
                <a:lnTo>
                  <a:pt x="6359784" y="0"/>
                </a:lnTo>
                <a:lnTo>
                  <a:pt x="6359784" y="6353139"/>
                </a:lnTo>
                <a:lnTo>
                  <a:pt x="0" y="635313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8" name="Group 8"/>
          <p:cNvGrpSpPr/>
          <p:nvPr/>
        </p:nvGrpSpPr>
        <p:grpSpPr>
          <a:xfrm>
            <a:off x="6110438" y="515671"/>
            <a:ext cx="6067124" cy="6067124"/>
            <a:chOff x="0" y="0"/>
            <a:chExt cx="812800" cy="812800"/>
          </a:xfrm>
        </p:grpSpPr>
        <p:sp>
          <p:nvSpPr>
            <p:cNvPr id="9" name="Freeform 9"/>
            <p:cNvSpPr/>
            <p:nvPr/>
          </p:nvSpPr>
          <p:spPr>
            <a:xfrm>
              <a:off x="0" y="0"/>
              <a:ext cx="812800" cy="812800"/>
            </a:xfrm>
            <a:custGeom>
              <a:avLst/>
              <a:gdLst/>
              <a:ahLst/>
              <a:cxnLst/>
              <a:rect l="l" t="t" r="r" b="b"/>
              <a:pathLst>
                <a:path w="812800" h="812800">
                  <a:moveTo>
                    <a:pt x="29349" y="0"/>
                  </a:moveTo>
                  <a:lnTo>
                    <a:pt x="783451" y="0"/>
                  </a:lnTo>
                  <a:cubicBezTo>
                    <a:pt x="791235" y="0"/>
                    <a:pt x="798700" y="3092"/>
                    <a:pt x="804204" y="8596"/>
                  </a:cubicBezTo>
                  <a:cubicBezTo>
                    <a:pt x="809708" y="14100"/>
                    <a:pt x="812800" y="21565"/>
                    <a:pt x="812800" y="29349"/>
                  </a:cubicBezTo>
                  <a:lnTo>
                    <a:pt x="812800" y="783451"/>
                  </a:lnTo>
                  <a:cubicBezTo>
                    <a:pt x="812800" y="791235"/>
                    <a:pt x="809708" y="798700"/>
                    <a:pt x="804204" y="804204"/>
                  </a:cubicBezTo>
                  <a:cubicBezTo>
                    <a:pt x="798700" y="809708"/>
                    <a:pt x="791235" y="812800"/>
                    <a:pt x="783451" y="812800"/>
                  </a:cubicBezTo>
                  <a:lnTo>
                    <a:pt x="29349" y="812800"/>
                  </a:lnTo>
                  <a:cubicBezTo>
                    <a:pt x="21565" y="812800"/>
                    <a:pt x="14100" y="809708"/>
                    <a:pt x="8596" y="804204"/>
                  </a:cubicBezTo>
                  <a:cubicBezTo>
                    <a:pt x="3092" y="798700"/>
                    <a:pt x="0" y="791235"/>
                    <a:pt x="0" y="783451"/>
                  </a:cubicBezTo>
                  <a:lnTo>
                    <a:pt x="0" y="29349"/>
                  </a:lnTo>
                  <a:cubicBezTo>
                    <a:pt x="0" y="21565"/>
                    <a:pt x="3092" y="14100"/>
                    <a:pt x="8596" y="8596"/>
                  </a:cubicBezTo>
                  <a:cubicBezTo>
                    <a:pt x="14100" y="3092"/>
                    <a:pt x="21565" y="0"/>
                    <a:pt x="29349" y="0"/>
                  </a:cubicBezTo>
                  <a:close/>
                </a:path>
              </a:pathLst>
            </a:custGeom>
            <a:blipFill>
              <a:blip r:embed="rId9" cstate="screen">
                <a:extLst>
                  <a:ext uri="{28A0092B-C50C-407E-A947-70E740481C1C}">
                    <a14:useLocalDpi xmlns:a14="http://schemas.microsoft.com/office/drawing/2010/main"/>
                  </a:ext>
                </a:extLst>
              </a:blip>
              <a:stretch>
                <a:fillRect/>
              </a:stretch>
            </a:blipFill>
          </p:spPr>
        </p:sp>
      </p:grpSp>
      <p:sp>
        <p:nvSpPr>
          <p:cNvPr id="10" name="Freeform 10"/>
          <p:cNvSpPr/>
          <p:nvPr/>
        </p:nvSpPr>
        <p:spPr>
          <a:xfrm>
            <a:off x="12771567" y="638257"/>
            <a:ext cx="5058737" cy="4019588"/>
          </a:xfrm>
          <a:custGeom>
            <a:avLst/>
            <a:gdLst/>
            <a:ahLst/>
            <a:cxnLst/>
            <a:rect l="l" t="t" r="r" b="b"/>
            <a:pathLst>
              <a:path w="5058737" h="4019588">
                <a:moveTo>
                  <a:pt x="0" y="0"/>
                </a:moveTo>
                <a:lnTo>
                  <a:pt x="5058738" y="0"/>
                </a:lnTo>
                <a:lnTo>
                  <a:pt x="5058738" y="4019588"/>
                </a:lnTo>
                <a:lnTo>
                  <a:pt x="0" y="4019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2914442" y="2440234"/>
            <a:ext cx="5058737" cy="4019588"/>
          </a:xfrm>
          <a:custGeom>
            <a:avLst/>
            <a:gdLst/>
            <a:ahLst/>
            <a:cxnLst/>
            <a:rect l="l" t="t" r="r" b="b"/>
            <a:pathLst>
              <a:path w="5058737" h="4019588">
                <a:moveTo>
                  <a:pt x="0" y="0"/>
                </a:moveTo>
                <a:lnTo>
                  <a:pt x="5058738" y="0"/>
                </a:lnTo>
                <a:lnTo>
                  <a:pt x="5058738" y="4019588"/>
                </a:lnTo>
                <a:lnTo>
                  <a:pt x="0" y="4019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12"/>
          <p:cNvSpPr/>
          <p:nvPr/>
        </p:nvSpPr>
        <p:spPr>
          <a:xfrm>
            <a:off x="12714417" y="873787"/>
            <a:ext cx="4989224" cy="5350891"/>
          </a:xfrm>
          <a:custGeom>
            <a:avLst/>
            <a:gdLst/>
            <a:ahLst/>
            <a:cxnLst/>
            <a:rect l="l" t="t" r="r" b="b"/>
            <a:pathLst>
              <a:path w="4989224" h="5350891">
                <a:moveTo>
                  <a:pt x="0" y="0"/>
                </a:moveTo>
                <a:lnTo>
                  <a:pt x="4989224" y="0"/>
                </a:lnTo>
                <a:lnTo>
                  <a:pt x="4989224" y="5350891"/>
                </a:lnTo>
                <a:lnTo>
                  <a:pt x="0" y="5350891"/>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sp>
      <p:sp>
        <p:nvSpPr>
          <p:cNvPr id="13" name="TextBox 13"/>
          <p:cNvSpPr txBox="1"/>
          <p:nvPr/>
        </p:nvSpPr>
        <p:spPr>
          <a:xfrm>
            <a:off x="2122459" y="7261124"/>
            <a:ext cx="14043082" cy="2371725"/>
          </a:xfrm>
          <a:prstGeom prst="rect">
            <a:avLst/>
          </a:prstGeom>
        </p:spPr>
        <p:txBody>
          <a:bodyPr lIns="0" tIns="0" rIns="0" bIns="0" rtlCol="0" anchor="t">
            <a:spAutoFit/>
          </a:bodyPr>
          <a:lstStyle/>
          <a:p>
            <a:pPr algn="ctr">
              <a:lnSpc>
                <a:spcPts val="6299"/>
              </a:lnSpc>
            </a:pPr>
            <a:r>
              <a:rPr lang="en-US" sz="4500">
                <a:solidFill>
                  <a:srgbClr val="000000"/>
                </a:solidFill>
                <a:latin typeface="Rockwell"/>
              </a:rPr>
              <a:t>The farmer grows corn in cornfields to feed to cattle. </a:t>
            </a:r>
          </a:p>
          <a:p>
            <a:pPr algn="ctr">
              <a:lnSpc>
                <a:spcPts val="6299"/>
              </a:lnSpc>
            </a:pPr>
            <a:r>
              <a:rPr lang="en-US" sz="4500">
                <a:solidFill>
                  <a:srgbClr val="000000"/>
                </a:solidFill>
                <a:latin typeface="Rockwell"/>
              </a:rPr>
              <a:t>The corn is ground to make it easier to eat. </a:t>
            </a:r>
          </a:p>
          <a:p>
            <a:pPr algn="ctr">
              <a:lnSpc>
                <a:spcPts val="6299"/>
              </a:lnSpc>
            </a:pPr>
            <a:r>
              <a:rPr lang="en-US" sz="4500">
                <a:solidFill>
                  <a:srgbClr val="000000"/>
                </a:solidFill>
                <a:latin typeface="Rockwell"/>
              </a:rPr>
              <a:t>This corn is not like the sweet corn we 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62345" y="461434"/>
            <a:ext cx="12163310" cy="7072399"/>
            <a:chOff x="0" y="0"/>
            <a:chExt cx="16217747" cy="9429865"/>
          </a:xfrm>
        </p:grpSpPr>
        <p:sp>
          <p:nvSpPr>
            <p:cNvPr id="3" name="Freeform 3"/>
            <p:cNvSpPr/>
            <p:nvPr/>
          </p:nvSpPr>
          <p:spPr>
            <a:xfrm>
              <a:off x="3572639" y="434016"/>
              <a:ext cx="12645108" cy="8995849"/>
            </a:xfrm>
            <a:custGeom>
              <a:avLst/>
              <a:gdLst/>
              <a:ahLst/>
              <a:cxnLst/>
              <a:rect l="l" t="t" r="r" b="b"/>
              <a:pathLst>
                <a:path w="12645108" h="8995849">
                  <a:moveTo>
                    <a:pt x="0" y="0"/>
                  </a:moveTo>
                  <a:lnTo>
                    <a:pt x="12645108" y="0"/>
                  </a:lnTo>
                  <a:lnTo>
                    <a:pt x="12645108" y="8995849"/>
                  </a:lnTo>
                  <a:lnTo>
                    <a:pt x="0" y="8995849"/>
                  </a:lnTo>
                  <a:lnTo>
                    <a:pt x="0" y="0"/>
                  </a:lnTo>
                  <a:close/>
                </a:path>
              </a:pathLst>
            </a:custGeom>
            <a: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l="-5075" t="-7083" r="-6403" b="-6132"/>
              </a:stretch>
            </a:blipFill>
          </p:spPr>
        </p:sp>
        <p:sp>
          <p:nvSpPr>
            <p:cNvPr id="4" name="Freeform 4"/>
            <p:cNvSpPr/>
            <p:nvPr/>
          </p:nvSpPr>
          <p:spPr>
            <a:xfrm>
              <a:off x="0" y="0"/>
              <a:ext cx="11983779" cy="8658281"/>
            </a:xfrm>
            <a:custGeom>
              <a:avLst/>
              <a:gdLst/>
              <a:ahLst/>
              <a:cxnLst/>
              <a:rect l="l" t="t" r="r" b="b"/>
              <a:pathLst>
                <a:path w="11983779" h="8658281">
                  <a:moveTo>
                    <a:pt x="0" y="0"/>
                  </a:moveTo>
                  <a:lnTo>
                    <a:pt x="11983779" y="0"/>
                  </a:lnTo>
                  <a:lnTo>
                    <a:pt x="11983779" y="8658281"/>
                  </a:lnTo>
                  <a:lnTo>
                    <a:pt x="0" y="865828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492091" y="434016"/>
              <a:ext cx="15036122" cy="8637295"/>
            </a:xfrm>
            <a:custGeom>
              <a:avLst/>
              <a:gdLst/>
              <a:ahLst/>
              <a:cxnLst/>
              <a:rect l="l" t="t" r="r" b="b"/>
              <a:pathLst>
                <a:path w="15036122" h="8637295">
                  <a:moveTo>
                    <a:pt x="0" y="0"/>
                  </a:moveTo>
                  <a:lnTo>
                    <a:pt x="15036123" y="0"/>
                  </a:lnTo>
                  <a:lnTo>
                    <a:pt x="15036123" y="8637295"/>
                  </a:lnTo>
                  <a:lnTo>
                    <a:pt x="0" y="8637295"/>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sp>
      </p:grpSp>
      <p:sp>
        <p:nvSpPr>
          <p:cNvPr id="6" name="Freeform 6"/>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8"/>
            <a:stretch>
              <a:fillRect/>
            </a:stretch>
          </a:blipFill>
        </p:spPr>
      </p:sp>
      <p:sp>
        <p:nvSpPr>
          <p:cNvPr id="7" name="TextBox 7"/>
          <p:cNvSpPr txBox="1"/>
          <p:nvPr/>
        </p:nvSpPr>
        <p:spPr>
          <a:xfrm>
            <a:off x="2148980" y="7787939"/>
            <a:ext cx="13076675" cy="2371725"/>
          </a:xfrm>
          <a:prstGeom prst="rect">
            <a:avLst/>
          </a:prstGeom>
        </p:spPr>
        <p:txBody>
          <a:bodyPr lIns="0" tIns="0" rIns="0" bIns="0" rtlCol="0" anchor="t">
            <a:spAutoFit/>
          </a:bodyPr>
          <a:lstStyle/>
          <a:p>
            <a:pPr algn="ctr">
              <a:lnSpc>
                <a:spcPts val="6299"/>
              </a:lnSpc>
              <a:spcBef>
                <a:spcPct val="0"/>
              </a:spcBef>
            </a:pPr>
            <a:r>
              <a:rPr lang="en-US" sz="4500" dirty="0">
                <a:solidFill>
                  <a:srgbClr val="FE0B06"/>
                </a:solidFill>
                <a:latin typeface="Rockwell"/>
              </a:rPr>
              <a:t>WOW!</a:t>
            </a:r>
            <a:r>
              <a:rPr lang="en-US" sz="4500" dirty="0">
                <a:solidFill>
                  <a:srgbClr val="000000"/>
                </a:solidFill>
                <a:latin typeface="Rockwell"/>
              </a:rPr>
              <a:t> Cattle can eat grass, hay, and corn because they have a stomach with four parts. People can’t eat these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626932" y="746914"/>
            <a:ext cx="11034135" cy="7360688"/>
          </a:xfrm>
          <a:custGeom>
            <a:avLst/>
            <a:gdLst/>
            <a:ahLst/>
            <a:cxnLst/>
            <a:rect l="l" t="t" r="r" b="b"/>
            <a:pathLst>
              <a:path w="11034135" h="7360688">
                <a:moveTo>
                  <a:pt x="0" y="0"/>
                </a:moveTo>
                <a:lnTo>
                  <a:pt x="11034136" y="0"/>
                </a:lnTo>
                <a:lnTo>
                  <a:pt x="11034136" y="7360687"/>
                </a:lnTo>
                <a:lnTo>
                  <a:pt x="0" y="7360687"/>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3" name="Freeform 3"/>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4"/>
            <a:stretch>
              <a:fillRect/>
            </a:stretch>
          </a:blipFill>
        </p:spPr>
      </p:sp>
      <p:sp>
        <p:nvSpPr>
          <p:cNvPr id="4" name="Freeform 4"/>
          <p:cNvSpPr/>
          <p:nvPr/>
        </p:nvSpPr>
        <p:spPr>
          <a:xfrm rot="5400000">
            <a:off x="3277428" y="696003"/>
            <a:ext cx="4085555" cy="3806376"/>
          </a:xfrm>
          <a:custGeom>
            <a:avLst/>
            <a:gdLst/>
            <a:ahLst/>
            <a:cxnLst/>
            <a:rect l="l" t="t" r="r" b="b"/>
            <a:pathLst>
              <a:path w="4085555" h="3806376">
                <a:moveTo>
                  <a:pt x="0" y="0"/>
                </a:moveTo>
                <a:lnTo>
                  <a:pt x="4085555" y="0"/>
                </a:lnTo>
                <a:lnTo>
                  <a:pt x="4085555" y="3806376"/>
                </a:lnTo>
                <a:lnTo>
                  <a:pt x="0" y="38063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5400000">
            <a:off x="10938751" y="4404922"/>
            <a:ext cx="4085555" cy="3806376"/>
          </a:xfrm>
          <a:custGeom>
            <a:avLst/>
            <a:gdLst/>
            <a:ahLst/>
            <a:cxnLst/>
            <a:rect l="l" t="t" r="r" b="b"/>
            <a:pathLst>
              <a:path w="4085555" h="3806376">
                <a:moveTo>
                  <a:pt x="0" y="0"/>
                </a:moveTo>
                <a:lnTo>
                  <a:pt x="4085556" y="0"/>
                </a:lnTo>
                <a:lnTo>
                  <a:pt x="4085556" y="3806376"/>
                </a:lnTo>
                <a:lnTo>
                  <a:pt x="0" y="38063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845288">
            <a:off x="10762898" y="-99857"/>
            <a:ext cx="4437262" cy="3411145"/>
          </a:xfrm>
          <a:custGeom>
            <a:avLst/>
            <a:gdLst/>
            <a:ahLst/>
            <a:cxnLst/>
            <a:rect l="l" t="t" r="r" b="b"/>
            <a:pathLst>
              <a:path w="4437262" h="3411145">
                <a:moveTo>
                  <a:pt x="0" y="0"/>
                </a:moveTo>
                <a:lnTo>
                  <a:pt x="4437262" y="0"/>
                </a:lnTo>
                <a:lnTo>
                  <a:pt x="4437262" y="3411145"/>
                </a:lnTo>
                <a:lnTo>
                  <a:pt x="0" y="341114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TextBox 7"/>
          <p:cNvSpPr txBox="1"/>
          <p:nvPr/>
        </p:nvSpPr>
        <p:spPr>
          <a:xfrm>
            <a:off x="2280107" y="8429625"/>
            <a:ext cx="13727786" cy="1571625"/>
          </a:xfrm>
          <a:prstGeom prst="rect">
            <a:avLst/>
          </a:prstGeom>
        </p:spPr>
        <p:txBody>
          <a:bodyPr lIns="0" tIns="0" rIns="0" bIns="0" rtlCol="0" anchor="t">
            <a:spAutoFit/>
          </a:bodyPr>
          <a:lstStyle/>
          <a:p>
            <a:pPr algn="ctr">
              <a:lnSpc>
                <a:spcPts val="6299"/>
              </a:lnSpc>
            </a:pPr>
            <a:r>
              <a:rPr lang="en-US" sz="4500">
                <a:solidFill>
                  <a:srgbClr val="000000"/>
                </a:solidFill>
                <a:latin typeface="Rockwell"/>
              </a:rPr>
              <a:t>Cattle eat their food, swallow it and then burp it up and chew it some more.  This is called chewing cud.</a:t>
            </a:r>
          </a:p>
        </p:txBody>
      </p:sp>
      <p:sp>
        <p:nvSpPr>
          <p:cNvPr id="8" name="TextBox 8"/>
          <p:cNvSpPr txBox="1"/>
          <p:nvPr/>
        </p:nvSpPr>
        <p:spPr>
          <a:xfrm rot="971158">
            <a:off x="11263967" y="560356"/>
            <a:ext cx="3545996" cy="1343665"/>
          </a:xfrm>
          <a:prstGeom prst="rect">
            <a:avLst/>
          </a:prstGeom>
        </p:spPr>
        <p:txBody>
          <a:bodyPr lIns="0" tIns="0" rIns="0" bIns="0" rtlCol="0" anchor="t">
            <a:spAutoFit/>
          </a:bodyPr>
          <a:lstStyle/>
          <a:p>
            <a:pPr algn="ctr">
              <a:lnSpc>
                <a:spcPts val="10989"/>
              </a:lnSpc>
            </a:pPr>
            <a:r>
              <a:rPr lang="en-US" sz="7849" spc="1569">
                <a:solidFill>
                  <a:srgbClr val="FE0B06"/>
                </a:solidFill>
                <a:latin typeface="Gagalin"/>
              </a:rPr>
              <a:t>Burp!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2"/>
            <a:stretch>
              <a:fillRect/>
            </a:stretch>
          </a:blipFill>
        </p:spPr>
      </p:sp>
      <p:sp>
        <p:nvSpPr>
          <p:cNvPr id="3" name="Freeform 3"/>
          <p:cNvSpPr/>
          <p:nvPr/>
        </p:nvSpPr>
        <p:spPr>
          <a:xfrm>
            <a:off x="3249175" y="1602743"/>
            <a:ext cx="11039819" cy="5546517"/>
          </a:xfrm>
          <a:custGeom>
            <a:avLst/>
            <a:gdLst/>
            <a:ahLst/>
            <a:cxnLst/>
            <a:rect l="l" t="t" r="r" b="b"/>
            <a:pathLst>
              <a:path w="11039819" h="5546517">
                <a:moveTo>
                  <a:pt x="0" y="0"/>
                </a:moveTo>
                <a:lnTo>
                  <a:pt x="11039819" y="0"/>
                </a:lnTo>
                <a:lnTo>
                  <a:pt x="11039819" y="5546518"/>
                </a:lnTo>
                <a:lnTo>
                  <a:pt x="0" y="554651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4" name="Freeform 4"/>
          <p:cNvSpPr/>
          <p:nvPr/>
        </p:nvSpPr>
        <p:spPr>
          <a:xfrm rot="-469457">
            <a:off x="1383966" y="260148"/>
            <a:ext cx="4071434" cy="3649023"/>
          </a:xfrm>
          <a:custGeom>
            <a:avLst/>
            <a:gdLst/>
            <a:ahLst/>
            <a:cxnLst/>
            <a:rect l="l" t="t" r="r" b="b"/>
            <a:pathLst>
              <a:path w="4071434" h="3649023">
                <a:moveTo>
                  <a:pt x="0" y="0"/>
                </a:moveTo>
                <a:lnTo>
                  <a:pt x="4071434" y="0"/>
                </a:lnTo>
                <a:lnTo>
                  <a:pt x="4071434" y="3649023"/>
                </a:lnTo>
                <a:lnTo>
                  <a:pt x="0" y="36490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341281">
            <a:off x="12007767" y="3408723"/>
            <a:ext cx="4562454" cy="4134724"/>
          </a:xfrm>
          <a:custGeom>
            <a:avLst/>
            <a:gdLst/>
            <a:ahLst/>
            <a:cxnLst/>
            <a:rect l="l" t="t" r="r" b="b"/>
            <a:pathLst>
              <a:path w="4562454" h="4134724">
                <a:moveTo>
                  <a:pt x="0" y="0"/>
                </a:moveTo>
                <a:lnTo>
                  <a:pt x="4562454" y="0"/>
                </a:lnTo>
                <a:lnTo>
                  <a:pt x="4562454" y="4134723"/>
                </a:lnTo>
                <a:lnTo>
                  <a:pt x="0" y="41347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2235988" y="7673639"/>
            <a:ext cx="14765393" cy="2371725"/>
          </a:xfrm>
          <a:prstGeom prst="rect">
            <a:avLst/>
          </a:prstGeom>
        </p:spPr>
        <p:txBody>
          <a:bodyPr lIns="0" tIns="0" rIns="0" bIns="0" rtlCol="0" anchor="t">
            <a:spAutoFit/>
          </a:bodyPr>
          <a:lstStyle/>
          <a:p>
            <a:pPr algn="ctr">
              <a:lnSpc>
                <a:spcPts val="6299"/>
              </a:lnSpc>
              <a:spcBef>
                <a:spcPct val="0"/>
              </a:spcBef>
            </a:pPr>
            <a:r>
              <a:rPr lang="en-US" sz="4500">
                <a:solidFill>
                  <a:srgbClr val="000000"/>
                </a:solidFill>
                <a:latin typeface="Rockwell"/>
              </a:rPr>
              <a:t>Cattle give us beef to eat, like this cheeseburger.  </a:t>
            </a:r>
          </a:p>
          <a:p>
            <a:pPr algn="ctr">
              <a:lnSpc>
                <a:spcPts val="6299"/>
              </a:lnSpc>
              <a:spcBef>
                <a:spcPct val="0"/>
              </a:spcBef>
            </a:pPr>
            <a:r>
              <a:rPr lang="en-US" sz="4500">
                <a:solidFill>
                  <a:srgbClr val="000000"/>
                </a:solidFill>
                <a:latin typeface="Rockwell"/>
              </a:rPr>
              <a:t>The meat comes from beef cattle. </a:t>
            </a:r>
          </a:p>
          <a:p>
            <a:pPr algn="ctr">
              <a:lnSpc>
                <a:spcPts val="6299"/>
              </a:lnSpc>
              <a:spcBef>
                <a:spcPct val="0"/>
              </a:spcBef>
            </a:pPr>
            <a:r>
              <a:rPr lang="en-US" sz="4500">
                <a:solidFill>
                  <a:srgbClr val="000000"/>
                </a:solidFill>
                <a:latin typeface="Rockwell"/>
              </a:rPr>
              <a:t> The cheese comes from dairy cattle.</a:t>
            </a:r>
          </a:p>
        </p:txBody>
      </p:sp>
      <p:sp>
        <p:nvSpPr>
          <p:cNvPr id="7" name="Freeform 7"/>
          <p:cNvSpPr/>
          <p:nvPr/>
        </p:nvSpPr>
        <p:spPr>
          <a:xfrm rot="-341281">
            <a:off x="12069607" y="3460803"/>
            <a:ext cx="4507838" cy="4085228"/>
          </a:xfrm>
          <a:custGeom>
            <a:avLst/>
            <a:gdLst/>
            <a:ahLst/>
            <a:cxnLst/>
            <a:rect l="l" t="t" r="r" b="b"/>
            <a:pathLst>
              <a:path w="4507838" h="4085228">
                <a:moveTo>
                  <a:pt x="0" y="0"/>
                </a:moveTo>
                <a:lnTo>
                  <a:pt x="4507838" y="0"/>
                </a:lnTo>
                <a:lnTo>
                  <a:pt x="4507838" y="4085228"/>
                </a:lnTo>
                <a:lnTo>
                  <a:pt x="0" y="40852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3">
            <a:extLst>
              <a:ext uri="{FF2B5EF4-FFF2-40B4-BE49-F238E27FC236}">
                <a16:creationId xmlns:a16="http://schemas.microsoft.com/office/drawing/2014/main" id="{444AD249-C76A-476A-2BDE-6B52254910B2}"/>
              </a:ext>
            </a:extLst>
          </p:cNvPr>
          <p:cNvSpPr/>
          <p:nvPr/>
        </p:nvSpPr>
        <p:spPr>
          <a:xfrm>
            <a:off x="3249175" y="1523743"/>
            <a:ext cx="11039819" cy="5546517"/>
          </a:xfrm>
          <a:custGeom>
            <a:avLst/>
            <a:gdLst/>
            <a:ahLst/>
            <a:cxnLst/>
            <a:rect l="l" t="t" r="r" b="b"/>
            <a:pathLst>
              <a:path w="11039819" h="5546517">
                <a:moveTo>
                  <a:pt x="0" y="0"/>
                </a:moveTo>
                <a:lnTo>
                  <a:pt x="11039819" y="0"/>
                </a:lnTo>
                <a:lnTo>
                  <a:pt x="11039819" y="5546518"/>
                </a:lnTo>
                <a:lnTo>
                  <a:pt x="0" y="554651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9" name="Freeform 4">
            <a:extLst>
              <a:ext uri="{FF2B5EF4-FFF2-40B4-BE49-F238E27FC236}">
                <a16:creationId xmlns:a16="http://schemas.microsoft.com/office/drawing/2014/main" id="{55460B59-21D4-8234-9201-867363EB263D}"/>
              </a:ext>
            </a:extLst>
          </p:cNvPr>
          <p:cNvSpPr/>
          <p:nvPr/>
        </p:nvSpPr>
        <p:spPr>
          <a:xfrm rot="-469457">
            <a:off x="1383966" y="181148"/>
            <a:ext cx="4071434" cy="3649023"/>
          </a:xfrm>
          <a:custGeom>
            <a:avLst/>
            <a:gdLst/>
            <a:ahLst/>
            <a:cxnLst/>
            <a:rect l="l" t="t" r="r" b="b"/>
            <a:pathLst>
              <a:path w="4071434" h="3649023">
                <a:moveTo>
                  <a:pt x="0" y="0"/>
                </a:moveTo>
                <a:lnTo>
                  <a:pt x="4071434" y="0"/>
                </a:lnTo>
                <a:lnTo>
                  <a:pt x="4071434" y="3649023"/>
                </a:lnTo>
                <a:lnTo>
                  <a:pt x="0" y="36490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7">
            <a:extLst>
              <a:ext uri="{FF2B5EF4-FFF2-40B4-BE49-F238E27FC236}">
                <a16:creationId xmlns:a16="http://schemas.microsoft.com/office/drawing/2014/main" id="{F7DE3619-42BE-07E6-4138-BDBD59F97FFD}"/>
              </a:ext>
            </a:extLst>
          </p:cNvPr>
          <p:cNvSpPr/>
          <p:nvPr/>
        </p:nvSpPr>
        <p:spPr>
          <a:xfrm rot="-341281">
            <a:off x="12069607" y="3381803"/>
            <a:ext cx="4507838" cy="4085228"/>
          </a:xfrm>
          <a:custGeom>
            <a:avLst/>
            <a:gdLst/>
            <a:ahLst/>
            <a:cxnLst/>
            <a:rect l="l" t="t" r="r" b="b"/>
            <a:pathLst>
              <a:path w="4507838" h="4085228">
                <a:moveTo>
                  <a:pt x="0" y="0"/>
                </a:moveTo>
                <a:lnTo>
                  <a:pt x="4507838" y="0"/>
                </a:lnTo>
                <a:lnTo>
                  <a:pt x="4507838" y="4085228"/>
                </a:lnTo>
                <a:lnTo>
                  <a:pt x="0" y="40852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432793">
            <a:off x="639594" y="166091"/>
            <a:ext cx="11155777" cy="10890828"/>
            <a:chOff x="0" y="0"/>
            <a:chExt cx="14874370" cy="14521103"/>
          </a:xfrm>
        </p:grpSpPr>
        <p:sp>
          <p:nvSpPr>
            <p:cNvPr id="3" name="Freeform 3"/>
            <p:cNvSpPr/>
            <p:nvPr/>
          </p:nvSpPr>
          <p:spPr>
            <a:xfrm>
              <a:off x="0" y="0"/>
              <a:ext cx="14874370" cy="14521103"/>
            </a:xfrm>
            <a:custGeom>
              <a:avLst/>
              <a:gdLst/>
              <a:ahLst/>
              <a:cxnLst/>
              <a:rect l="l" t="t" r="r" b="b"/>
              <a:pathLst>
                <a:path w="14874370" h="14521103">
                  <a:moveTo>
                    <a:pt x="0" y="0"/>
                  </a:moveTo>
                  <a:lnTo>
                    <a:pt x="14874370" y="0"/>
                  </a:lnTo>
                  <a:lnTo>
                    <a:pt x="14874370" y="14521103"/>
                  </a:lnTo>
                  <a:lnTo>
                    <a:pt x="0" y="145211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rot="-239965">
              <a:off x="1550803" y="800905"/>
              <a:ext cx="6062912" cy="5813589"/>
              <a:chOff x="0" y="0"/>
              <a:chExt cx="866068" cy="830453"/>
            </a:xfrm>
          </p:grpSpPr>
          <p:sp>
            <p:nvSpPr>
              <p:cNvPr id="5" name="Freeform 5"/>
              <p:cNvSpPr/>
              <p:nvPr/>
            </p:nvSpPr>
            <p:spPr>
              <a:xfrm>
                <a:off x="0" y="0"/>
                <a:ext cx="866068" cy="830453"/>
              </a:xfrm>
              <a:custGeom>
                <a:avLst/>
                <a:gdLst/>
                <a:ahLst/>
                <a:cxnLst/>
                <a:rect l="l" t="t" r="r" b="b"/>
                <a:pathLst>
                  <a:path w="866068" h="830453">
                    <a:moveTo>
                      <a:pt x="0" y="0"/>
                    </a:moveTo>
                    <a:lnTo>
                      <a:pt x="866068" y="0"/>
                    </a:lnTo>
                    <a:lnTo>
                      <a:pt x="866068" y="830453"/>
                    </a:lnTo>
                    <a:lnTo>
                      <a:pt x="0" y="830453"/>
                    </a:lnTo>
                    <a:close/>
                  </a:path>
                </a:pathLst>
              </a:custGeom>
              <a:blipFill>
                <a:blip r:embed="rId5" cstate="screen">
                  <a:extLst>
                    <a:ext uri="{28A0092B-C50C-407E-A947-70E740481C1C}">
                      <a14:useLocalDpi xmlns:a14="http://schemas.microsoft.com/office/drawing/2010/main"/>
                    </a:ext>
                  </a:extLst>
                </a:blip>
                <a:stretch>
                  <a:fillRect/>
                </a:stretch>
              </a:blipFill>
            </p:spPr>
          </p:sp>
        </p:grpSp>
        <p:grpSp>
          <p:nvGrpSpPr>
            <p:cNvPr id="6" name="Group 6"/>
            <p:cNvGrpSpPr/>
            <p:nvPr/>
          </p:nvGrpSpPr>
          <p:grpSpPr>
            <a:xfrm rot="617061">
              <a:off x="7936923" y="4088391"/>
              <a:ext cx="5944473" cy="7534787"/>
              <a:chOff x="0" y="0"/>
              <a:chExt cx="681354" cy="863636"/>
            </a:xfrm>
          </p:grpSpPr>
          <p:sp>
            <p:nvSpPr>
              <p:cNvPr id="7" name="Freeform 7"/>
              <p:cNvSpPr/>
              <p:nvPr/>
            </p:nvSpPr>
            <p:spPr>
              <a:xfrm>
                <a:off x="0" y="0"/>
                <a:ext cx="681354" cy="863636"/>
              </a:xfrm>
              <a:custGeom>
                <a:avLst/>
                <a:gdLst/>
                <a:ahLst/>
                <a:cxnLst/>
                <a:rect l="l" t="t" r="r" b="b"/>
                <a:pathLst>
                  <a:path w="681354" h="863636">
                    <a:moveTo>
                      <a:pt x="0" y="0"/>
                    </a:moveTo>
                    <a:lnTo>
                      <a:pt x="681354" y="0"/>
                    </a:lnTo>
                    <a:lnTo>
                      <a:pt x="681354" y="863636"/>
                    </a:lnTo>
                    <a:lnTo>
                      <a:pt x="0" y="863636"/>
                    </a:lnTo>
                    <a:close/>
                  </a:path>
                </a:pathLst>
              </a:custGeom>
              <a:blipFill>
                <a:blip r:embed="rId6" cstate="screen">
                  <a:extLst>
                    <a:ext uri="{28A0092B-C50C-407E-A947-70E740481C1C}">
                      <a14:useLocalDpi xmlns:a14="http://schemas.microsoft.com/office/drawing/2010/main"/>
                    </a:ext>
                  </a:extLst>
                </a:blip>
                <a:stretch>
                  <a:fillRect/>
                </a:stretch>
              </a:blipFill>
            </p:spPr>
          </p:sp>
        </p:grpSp>
      </p:grpSp>
      <p:sp>
        <p:nvSpPr>
          <p:cNvPr id="8" name="TextBox 8"/>
          <p:cNvSpPr txBox="1"/>
          <p:nvPr/>
        </p:nvSpPr>
        <p:spPr>
          <a:xfrm>
            <a:off x="7920836" y="587809"/>
            <a:ext cx="9262624" cy="1384995"/>
          </a:xfrm>
          <a:prstGeom prst="rect">
            <a:avLst/>
          </a:prstGeom>
        </p:spPr>
        <p:txBody>
          <a:bodyPr wrap="square" lIns="0" tIns="0" rIns="0" bIns="0" rtlCol="0" anchor="t">
            <a:spAutoFit/>
          </a:bodyPr>
          <a:lstStyle/>
          <a:p>
            <a:pPr algn="ctr"/>
            <a:r>
              <a:rPr lang="en-US" sz="4500" dirty="0">
                <a:solidFill>
                  <a:srgbClr val="000000"/>
                </a:solidFill>
                <a:latin typeface="Rockwell"/>
              </a:rPr>
              <a:t>Now that you have learned about cows, you can say...</a:t>
            </a:r>
          </a:p>
        </p:txBody>
      </p:sp>
      <p:sp>
        <p:nvSpPr>
          <p:cNvPr id="9" name="Freeform 9"/>
          <p:cNvSpPr/>
          <p:nvPr/>
        </p:nvSpPr>
        <p:spPr>
          <a:xfrm>
            <a:off x="320231" y="9096510"/>
            <a:ext cx="1668612" cy="1072679"/>
          </a:xfrm>
          <a:custGeom>
            <a:avLst/>
            <a:gdLst/>
            <a:ahLst/>
            <a:cxnLst/>
            <a:rect l="l" t="t" r="r" b="b"/>
            <a:pathLst>
              <a:path w="1668612" h="1072679">
                <a:moveTo>
                  <a:pt x="0" y="0"/>
                </a:moveTo>
                <a:lnTo>
                  <a:pt x="1668612" y="0"/>
                </a:lnTo>
                <a:lnTo>
                  <a:pt x="1668612" y="1072679"/>
                </a:lnTo>
                <a:lnTo>
                  <a:pt x="0" y="1072679"/>
                </a:lnTo>
                <a:lnTo>
                  <a:pt x="0" y="0"/>
                </a:lnTo>
                <a:close/>
              </a:path>
            </a:pathLst>
          </a:custGeom>
          <a:blipFill>
            <a:blip r:embed="rId7"/>
            <a:stretch>
              <a:fillRect/>
            </a:stretch>
          </a:blipFill>
        </p:spPr>
      </p:sp>
      <p:sp>
        <p:nvSpPr>
          <p:cNvPr id="10" name="TextBox 10"/>
          <p:cNvSpPr txBox="1"/>
          <p:nvPr/>
        </p:nvSpPr>
        <p:spPr>
          <a:xfrm>
            <a:off x="12192590" y="2776459"/>
            <a:ext cx="5638210" cy="6924973"/>
          </a:xfrm>
          <a:prstGeom prst="rect">
            <a:avLst/>
          </a:prstGeom>
        </p:spPr>
        <p:txBody>
          <a:bodyPr wrap="square" lIns="0" tIns="0" rIns="0" bIns="0" rtlCol="0" anchor="t">
            <a:spAutoFit/>
          </a:bodyPr>
          <a:lstStyle/>
          <a:p>
            <a:pPr algn="ctr"/>
            <a:r>
              <a:rPr lang="en-US" sz="15000" spc="1090" dirty="0">
                <a:ln w="38100">
                  <a:solidFill>
                    <a:schemeClr val="accent2">
                      <a:lumMod val="50000"/>
                    </a:schemeClr>
                  </a:solidFill>
                </a:ln>
                <a:solidFill>
                  <a:srgbClr val="FE0B06"/>
                </a:solidFill>
                <a:latin typeface="Noot"/>
              </a:rPr>
              <a:t>WOW </a:t>
            </a:r>
          </a:p>
          <a:p>
            <a:pPr algn="ctr"/>
            <a:r>
              <a:rPr lang="en-US" sz="15000" spc="1090" dirty="0">
                <a:ln w="38100">
                  <a:solidFill>
                    <a:schemeClr val="accent2">
                      <a:lumMod val="50000"/>
                    </a:schemeClr>
                  </a:solidFill>
                </a:ln>
                <a:solidFill>
                  <a:srgbClr val="FE0B06"/>
                </a:solidFill>
                <a:latin typeface="Noot"/>
              </a:rPr>
              <a:t>THAT </a:t>
            </a:r>
          </a:p>
          <a:p>
            <a:pPr algn="ctr"/>
            <a:r>
              <a:rPr lang="en-US" sz="15000" spc="1090" dirty="0">
                <a:ln w="38100">
                  <a:solidFill>
                    <a:schemeClr val="accent2">
                      <a:lumMod val="50000"/>
                    </a:schemeClr>
                  </a:solidFill>
                </a:ln>
                <a:solidFill>
                  <a:srgbClr val="FE0B06"/>
                </a:solidFill>
                <a:latin typeface="Noot"/>
              </a:rPr>
              <a:t>COW!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19084" y="2527615"/>
            <a:ext cx="6849831" cy="4411403"/>
          </a:xfrm>
          <a:custGeom>
            <a:avLst/>
            <a:gdLst/>
            <a:ahLst/>
            <a:cxnLst/>
            <a:rect l="l" t="t" r="r" b="b"/>
            <a:pathLst>
              <a:path w="6849831" h="4411403">
                <a:moveTo>
                  <a:pt x="0" y="0"/>
                </a:moveTo>
                <a:lnTo>
                  <a:pt x="6849832" y="0"/>
                </a:lnTo>
                <a:lnTo>
                  <a:pt x="6849832" y="4411403"/>
                </a:lnTo>
                <a:lnTo>
                  <a:pt x="0" y="4411403"/>
                </a:lnTo>
                <a:lnTo>
                  <a:pt x="0" y="0"/>
                </a:lnTo>
                <a:close/>
              </a:path>
            </a:pathLst>
          </a:custGeom>
          <a:blipFill>
            <a:blip r:embed="rId2"/>
            <a:stretch>
              <a:fillRect/>
            </a:stretch>
          </a:blipFill>
        </p:spPr>
      </p:sp>
      <p:sp>
        <p:nvSpPr>
          <p:cNvPr id="3" name="TextBox 3"/>
          <p:cNvSpPr txBox="1"/>
          <p:nvPr/>
        </p:nvSpPr>
        <p:spPr>
          <a:xfrm>
            <a:off x="4982925" y="7103171"/>
            <a:ext cx="8207851" cy="2988017"/>
          </a:xfrm>
          <a:prstGeom prst="rect">
            <a:avLst/>
          </a:prstGeom>
        </p:spPr>
        <p:txBody>
          <a:bodyPr lIns="0" tIns="0" rIns="0" bIns="0" rtlCol="0" anchor="t">
            <a:spAutoFit/>
          </a:bodyPr>
          <a:lstStyle/>
          <a:p>
            <a:pPr algn="ctr">
              <a:lnSpc>
                <a:spcPts val="4719"/>
              </a:lnSpc>
              <a:spcBef>
                <a:spcPct val="0"/>
              </a:spcBef>
            </a:pPr>
            <a:r>
              <a:rPr lang="en-US" sz="3371">
                <a:solidFill>
                  <a:srgbClr val="000000"/>
                </a:solidFill>
                <a:latin typeface="Rockwell"/>
              </a:rPr>
              <a:t>Representing Iowa’s beef producers with </a:t>
            </a:r>
          </a:p>
          <a:p>
            <a:pPr algn="ctr">
              <a:lnSpc>
                <a:spcPts val="4719"/>
              </a:lnSpc>
              <a:spcBef>
                <a:spcPct val="0"/>
              </a:spcBef>
            </a:pPr>
            <a:r>
              <a:rPr lang="en-US" sz="3371">
                <a:solidFill>
                  <a:srgbClr val="000000"/>
                </a:solidFill>
                <a:latin typeface="Rockwell"/>
              </a:rPr>
              <a:t>funding from the beef checkoff.</a:t>
            </a:r>
          </a:p>
          <a:p>
            <a:pPr algn="ctr">
              <a:lnSpc>
                <a:spcPts val="4719"/>
              </a:lnSpc>
              <a:spcBef>
                <a:spcPct val="0"/>
              </a:spcBef>
            </a:pPr>
            <a:r>
              <a:rPr lang="en-US" sz="3371">
                <a:solidFill>
                  <a:srgbClr val="000000"/>
                </a:solidFill>
                <a:latin typeface="Rockwell"/>
              </a:rPr>
              <a:t>For more information:</a:t>
            </a:r>
          </a:p>
          <a:p>
            <a:pPr algn="ctr">
              <a:lnSpc>
                <a:spcPts val="4719"/>
              </a:lnSpc>
              <a:spcBef>
                <a:spcPct val="0"/>
              </a:spcBef>
            </a:pPr>
            <a:r>
              <a:rPr lang="en-US" sz="3371" u="sng">
                <a:solidFill>
                  <a:srgbClr val="000000"/>
                </a:solidFill>
                <a:latin typeface="Rockwell"/>
                <a:hlinkClick r:id="rId3" tooltip="https://www.iabeef.org"/>
              </a:rPr>
              <a:t>www.iabeef.org</a:t>
            </a:r>
          </a:p>
          <a:p>
            <a:pPr algn="ctr">
              <a:lnSpc>
                <a:spcPts val="4719"/>
              </a:lnSpc>
              <a:spcBef>
                <a:spcPct val="0"/>
              </a:spcBef>
            </a:pPr>
            <a:r>
              <a:rPr lang="en-US" sz="3371" u="sng">
                <a:solidFill>
                  <a:srgbClr val="000000"/>
                </a:solidFill>
                <a:latin typeface="Rockwell"/>
                <a:hlinkClick r:id="rId4" tooltip="https://www.beefitswhatsfordinner.com"/>
              </a:rPr>
              <a:t>www.beefitswhatsfordinner.com</a:t>
            </a:r>
          </a:p>
        </p:txBody>
      </p:sp>
      <p:sp>
        <p:nvSpPr>
          <p:cNvPr id="4" name="TextBox 4"/>
          <p:cNvSpPr txBox="1"/>
          <p:nvPr/>
        </p:nvSpPr>
        <p:spPr>
          <a:xfrm>
            <a:off x="2936142" y="358173"/>
            <a:ext cx="12301416" cy="2331720"/>
          </a:xfrm>
          <a:prstGeom prst="rect">
            <a:avLst/>
          </a:prstGeom>
        </p:spPr>
        <p:txBody>
          <a:bodyPr lIns="0" tIns="0" rIns="0" bIns="0" rtlCol="0" anchor="t">
            <a:spAutoFit/>
          </a:bodyPr>
          <a:lstStyle/>
          <a:p>
            <a:pPr algn="ctr">
              <a:lnSpc>
                <a:spcPts val="6299"/>
              </a:lnSpc>
            </a:pPr>
            <a:r>
              <a:rPr lang="en-US" sz="4500">
                <a:solidFill>
                  <a:srgbClr val="000000"/>
                </a:solidFill>
                <a:latin typeface="Rockwell"/>
              </a:rPr>
              <a:t>Brought to you by the </a:t>
            </a:r>
          </a:p>
          <a:p>
            <a:pPr algn="ctr">
              <a:lnSpc>
                <a:spcPts val="7839"/>
              </a:lnSpc>
            </a:pPr>
            <a:r>
              <a:rPr lang="en-US" sz="5599">
                <a:solidFill>
                  <a:srgbClr val="FE0B06"/>
                </a:solidFill>
                <a:latin typeface="Rockwell"/>
              </a:rPr>
              <a:t>Iowa Beef Industry Council</a:t>
            </a:r>
          </a:p>
          <a:p>
            <a:pPr algn="ctr">
              <a:lnSpc>
                <a:spcPts val="4409"/>
              </a:lnSpc>
            </a:pPr>
            <a:endParaRPr lang="en-US" sz="5599">
              <a:solidFill>
                <a:srgbClr val="FE0B06"/>
              </a:solidFill>
              <a:latin typeface="Rockwe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1469</Words>
  <Application>Microsoft Office PowerPoint</Application>
  <PresentationFormat>Custom</PresentationFormat>
  <Paragraphs>127</Paragraphs>
  <Slides>25</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Rockwell</vt:lpstr>
      <vt:lpstr>Chloe</vt:lpstr>
      <vt:lpstr>Noot</vt:lpstr>
      <vt:lpstr>Calibri</vt:lpstr>
      <vt:lpstr>Arial</vt:lpstr>
      <vt:lpstr>Gagalin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WOW THAT COW!</dc:title>
  <dc:creator>Kylie Peterson</dc:creator>
  <cp:lastModifiedBy>Kylie Peterson</cp:lastModifiedBy>
  <cp:revision>3</cp:revision>
  <dcterms:created xsi:type="dcterms:W3CDTF">2006-08-16T00:00:00Z</dcterms:created>
  <dcterms:modified xsi:type="dcterms:W3CDTF">2024-05-06T17:06:16Z</dcterms:modified>
  <dc:identifier>DAGBX-UYOyI</dc:identifier>
</cp:coreProperties>
</file>